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25"/>
  </p:notesMasterIdLst>
  <p:handoutMasterIdLst>
    <p:handoutMasterId r:id="rId26"/>
  </p:handoutMasterIdLst>
  <p:sldIdLst>
    <p:sldId id="604" r:id="rId7"/>
    <p:sldId id="605" r:id="rId8"/>
    <p:sldId id="608" r:id="rId9"/>
    <p:sldId id="607" r:id="rId10"/>
    <p:sldId id="619" r:id="rId11"/>
    <p:sldId id="613" r:id="rId12"/>
    <p:sldId id="614" r:id="rId13"/>
    <p:sldId id="616" r:id="rId14"/>
    <p:sldId id="617" r:id="rId15"/>
    <p:sldId id="622" r:id="rId16"/>
    <p:sldId id="621" r:id="rId17"/>
    <p:sldId id="618" r:id="rId18"/>
    <p:sldId id="615" r:id="rId19"/>
    <p:sldId id="611" r:id="rId20"/>
    <p:sldId id="610" r:id="rId21"/>
    <p:sldId id="609" r:id="rId22"/>
    <p:sldId id="612" r:id="rId23"/>
    <p:sldId id="256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ACE5"/>
    <a:srgbClr val="092C74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2406DD-8A97-8821-0B77-F825BE00B3D4}" v="13934" dt="2023-09-01T12:51:08.186"/>
    <p1510:client id="{F0C9CA81-66BA-9C26-32D5-C751C8A4D0FF}" v="6044" dt="2023-08-23T00:27:47.2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Copyright The Johns Hopkins University 2022. All rights reserved.</a:t>
            </a:r>
          </a:p>
        </p:txBody>
      </p:sp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>
                <a:solidFill>
                  <a:schemeClr val="bg1"/>
                </a:solidFill>
                <a:latin typeface="Arial"/>
                <a:cs typeface="Arial"/>
              </a:rPr>
              <a:t>© The Johns Hopkins University 2022,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1609344"/>
            <a:ext cx="8339328" cy="200253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1609344"/>
            <a:ext cx="8339328" cy="200253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Quote">
            <a:extLst>
              <a:ext uri="{FF2B5EF4-FFF2-40B4-BE49-F238E27FC236}">
                <a16:creationId xmlns:a16="http://schemas.microsoft.com/office/drawing/2014/main" id="{BBB9D83B-3882-2ADE-7C8F-1051300807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Text">
            <a:extLst>
              <a:ext uri="{FF2B5EF4-FFF2-40B4-BE49-F238E27FC236}">
                <a16:creationId xmlns:a16="http://schemas.microsoft.com/office/drawing/2014/main" id="{A8E1854F-D5F6-E1AA-D165-D5CB9676C7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92C74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92C74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1"/>
            <a:endParaRPr lang="en-US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32709"/>
            <a:ext cx="1817849" cy="2597193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261872"/>
            <a:ext cx="3587994" cy="447091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826115"/>
            <a:ext cx="3587995" cy="2862072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261872"/>
            <a:ext cx="3587994" cy="447091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1339" y="1826115"/>
            <a:ext cx="3587995" cy="2862072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262354"/>
            <a:ext cx="2498103" cy="437306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8630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262354"/>
            <a:ext cx="2498103" cy="437306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8630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262354"/>
            <a:ext cx="2498103" cy="437306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8630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261872"/>
            <a:ext cx="1817849" cy="438912"/>
          </a:xfrm>
          <a:prstGeom prst="rect">
            <a:avLst/>
          </a:prstGeo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819656"/>
            <a:ext cx="1817849" cy="2862072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261872"/>
            <a:ext cx="1817849" cy="438912"/>
          </a:xfrm>
          <a:prstGeom prst="rect">
            <a:avLst/>
          </a:prstGeo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819656"/>
            <a:ext cx="1817849" cy="2862072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chemeClr val="bg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261872"/>
            <a:ext cx="1817849" cy="438912"/>
          </a:xfrm>
          <a:prstGeom prst="rect">
            <a:avLst/>
          </a:prstGeo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5" y="1819656"/>
            <a:ext cx="1817849" cy="2862072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261872"/>
            <a:ext cx="1817849" cy="438912"/>
          </a:xfrm>
          <a:prstGeom prst="rect">
            <a:avLst/>
          </a:prstGeo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1" y="1819656"/>
            <a:ext cx="1817849" cy="2862072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chemeClr val="bg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261872"/>
            <a:ext cx="1554480" cy="438912"/>
          </a:xfrm>
          <a:prstGeom prst="rect">
            <a:avLst/>
          </a:prstGeo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819656"/>
            <a:ext cx="1554480" cy="2862072"/>
          </a:xfrm>
          <a:prstGeom prst="rect">
            <a:avLst/>
          </a:prstGeom>
          <a:ln w="3175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chemeClr val="bg2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261872"/>
            <a:ext cx="1554480" cy="438912"/>
          </a:xfrm>
          <a:prstGeom prst="rect">
            <a:avLst/>
          </a:prstGeo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819656"/>
            <a:ext cx="1554480" cy="2862072"/>
          </a:xfrm>
          <a:prstGeom prst="rect">
            <a:avLst/>
          </a:prstGeom>
          <a:ln w="3175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chemeClr val="bg2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261872"/>
            <a:ext cx="1554480" cy="438912"/>
          </a:xfrm>
          <a:prstGeom prst="rect">
            <a:avLst/>
          </a:prstGeo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819656"/>
            <a:ext cx="1554480" cy="2862072"/>
          </a:xfrm>
          <a:prstGeom prst="rect">
            <a:avLst/>
          </a:prstGeom>
          <a:ln w="3175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chemeClr val="bg2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261872"/>
            <a:ext cx="1554480" cy="438912"/>
          </a:xfrm>
          <a:prstGeom prst="rect">
            <a:avLst/>
          </a:prstGeo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819656"/>
            <a:ext cx="1554480" cy="2862072"/>
          </a:xfrm>
          <a:prstGeom prst="rect">
            <a:avLst/>
          </a:prstGeom>
          <a:ln w="3175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chemeClr val="bg2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261872"/>
            <a:ext cx="1554480" cy="438912"/>
          </a:xfrm>
          <a:prstGeom prst="rect">
            <a:avLst/>
          </a:prstGeo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819656"/>
            <a:ext cx="1554480" cy="2862072"/>
          </a:xfrm>
          <a:prstGeom prst="rect">
            <a:avLst/>
          </a:prstGeom>
          <a:ln w="3175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chemeClr val="bg2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title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3964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Tahoma"/>
                <a:ea typeface="Tahoma"/>
                <a:cs typeface="Tahoma"/>
              </a:rPr>
              <a:t>Final Project Critical Design Review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>
            <a:normAutofit lnSpcReduction="10000"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Nguyen, Kevin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61E82-8324-D930-B694-F0C3975B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ea typeface="Tahoma"/>
                <a:cs typeface="Tahoma"/>
              </a:rPr>
              <a:t>LCD Initialization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FC793-53DD-6250-C61E-8A73F17651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3595965" cy="3077573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dirty="0">
                <a:latin typeface="Tahoma"/>
                <a:ea typeface="Tahoma"/>
                <a:cs typeface="Tahoma"/>
              </a:rPr>
              <a:t>Had to insert delays between commands to LCD</a:t>
            </a:r>
          </a:p>
          <a:p>
            <a:pPr marL="229870" indent="-229870"/>
            <a:endParaRPr lang="en-US" dirty="0"/>
          </a:p>
          <a:p>
            <a:pPr marL="229870" indent="-229870"/>
            <a:r>
              <a:rPr lang="en-US" dirty="0">
                <a:latin typeface="Tahoma"/>
                <a:ea typeface="Tahoma"/>
                <a:cs typeface="Tahoma"/>
              </a:rPr>
              <a:t>Set cursor to blinking mode using entry mode set instruction</a:t>
            </a:r>
            <a:endParaRPr lang="en-US" dirty="0"/>
          </a:p>
          <a:p>
            <a:pPr marL="229870" indent="-229870"/>
            <a:endParaRPr lang="en-US" dirty="0"/>
          </a:p>
          <a:p>
            <a:pPr marL="229870" indent="-229870"/>
            <a:r>
              <a:rPr lang="en-US" dirty="0">
                <a:latin typeface="Tahoma"/>
                <a:ea typeface="Tahoma"/>
                <a:cs typeface="Tahoma"/>
              </a:rPr>
              <a:t>Set to 4-bit mode which only requires </a:t>
            </a:r>
            <a:endParaRPr lang="en-US" dirty="0"/>
          </a:p>
          <a:p>
            <a:pPr marL="229870" indent="-229870"/>
            <a:endParaRPr lang="en-US" dirty="0"/>
          </a:p>
          <a:p>
            <a:pPr marL="229870" indent="-229870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466AE3A-3BF5-929C-05E4-70DCF0C30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550" y="372274"/>
            <a:ext cx="4241800" cy="469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55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6C962-CB6B-C3A4-0A7E-92648A1E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ea typeface="Tahoma"/>
                <a:cs typeface="Tahoma"/>
              </a:rPr>
              <a:t>LCD Message Instructions</a:t>
            </a:r>
            <a:endParaRPr lang="en-US" dirty="0"/>
          </a:p>
        </p:txBody>
      </p:sp>
      <p:pic>
        <p:nvPicPr>
          <p:cNvPr id="4" name="Picture 3" descr="A white and black document with black text&#10;&#10;Description automatically generated">
            <a:extLst>
              <a:ext uri="{FF2B5EF4-FFF2-40B4-BE49-F238E27FC236}">
                <a16:creationId xmlns:a16="http://schemas.microsoft.com/office/drawing/2014/main" id="{C2F6E292-9E72-8F27-CC12-E890F2CB2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1036694"/>
            <a:ext cx="4572000" cy="4143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6631A4-767D-7AAB-545E-13291FEAD9D0}"/>
              </a:ext>
            </a:extLst>
          </p:cNvPr>
          <p:cNvSpPr txBox="1"/>
          <p:nvPr/>
        </p:nvSpPr>
        <p:spPr>
          <a:xfrm>
            <a:off x="4679950" y="965200"/>
            <a:ext cx="441325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rgbClr val="C586C0"/>
                </a:solidFill>
                <a:latin typeface="Consolas"/>
              </a:rPr>
              <a:t>#ifndef</a:t>
            </a:r>
            <a:r>
              <a:rPr lang="en-US" sz="1000" dirty="0">
                <a:solidFill>
                  <a:srgbClr val="569CD6"/>
                </a:solidFill>
                <a:latin typeface="Consolas"/>
              </a:rPr>
              <a:t> LCD16X2_H_</a:t>
            </a:r>
          </a:p>
          <a:p>
            <a:r>
              <a:rPr lang="en-US" sz="1000" dirty="0">
                <a:solidFill>
                  <a:srgbClr val="C586C0"/>
                </a:solidFill>
                <a:latin typeface="Consolas"/>
              </a:rPr>
              <a:t>#define</a:t>
            </a:r>
            <a:r>
              <a:rPr lang="en-US" sz="1000" dirty="0">
                <a:solidFill>
                  <a:srgbClr val="569CD6"/>
                </a:solidFill>
                <a:latin typeface="Consolas"/>
              </a:rPr>
              <a:t> LCD16X2_H_</a:t>
            </a:r>
          </a:p>
          <a:p>
            <a:br>
              <a:rPr lang="en-US" sz="1000" dirty="0">
                <a:latin typeface="Consolas"/>
              </a:rPr>
            </a:br>
            <a:r>
              <a:rPr lang="en-US" sz="1000" dirty="0">
                <a:solidFill>
                  <a:srgbClr val="C586C0"/>
                </a:solidFill>
                <a:latin typeface="Consolas"/>
              </a:rPr>
              <a:t>#include</a:t>
            </a:r>
            <a:r>
              <a:rPr lang="en-US" sz="1000" dirty="0">
                <a:solidFill>
                  <a:srgbClr val="569CD6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CE9178"/>
                </a:solidFill>
                <a:latin typeface="Consolas"/>
              </a:rPr>
              <a:t>"stm32wbxx_hal.h"</a:t>
            </a:r>
          </a:p>
          <a:p>
            <a:br>
              <a:rPr lang="en-US" sz="1000" dirty="0">
                <a:latin typeface="Consolas"/>
              </a:rPr>
            </a:br>
            <a:r>
              <a:rPr lang="en-US" sz="1000" dirty="0">
                <a:solidFill>
                  <a:srgbClr val="6A9955"/>
                </a:solidFill>
                <a:latin typeface="Consolas"/>
              </a:rPr>
              <a:t>//-----[ Prototypes For All Functions ]-----</a:t>
            </a:r>
          </a:p>
          <a:p>
            <a:br>
              <a:rPr lang="en-US" sz="1000" dirty="0">
                <a:latin typeface="Consolas"/>
              </a:rPr>
            </a:br>
            <a:r>
              <a:rPr lang="en-US" sz="1000" dirty="0">
                <a:solidFill>
                  <a:srgbClr val="569CD6"/>
                </a:solidFill>
                <a:latin typeface="Consolas"/>
              </a:rPr>
              <a:t>void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DCDCAA"/>
                </a:solidFill>
                <a:latin typeface="Consolas"/>
              </a:rPr>
              <a:t>LCD_Init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();</a:t>
            </a:r>
            <a:r>
              <a:rPr lang="en-US" sz="1000" dirty="0">
                <a:solidFill>
                  <a:srgbClr val="6A9955"/>
                </a:solidFill>
                <a:latin typeface="Consolas"/>
              </a:rPr>
              <a:t>                  // Initialize The LCD For 4-Bit Interface</a:t>
            </a:r>
          </a:p>
          <a:p>
            <a:r>
              <a:rPr lang="en-US" sz="1000" dirty="0">
                <a:solidFill>
                  <a:srgbClr val="569CD6"/>
                </a:solidFill>
                <a:latin typeface="Consolas"/>
              </a:rPr>
              <a:t>void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DCDCAA"/>
                </a:solidFill>
                <a:latin typeface="Consolas"/>
              </a:rPr>
              <a:t>LCD_Clear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();</a:t>
            </a:r>
            <a:r>
              <a:rPr lang="en-US" sz="1000" dirty="0">
                <a:solidFill>
                  <a:srgbClr val="6A9955"/>
                </a:solidFill>
                <a:latin typeface="Consolas"/>
              </a:rPr>
              <a:t>                 // Clear The LCD Display</a:t>
            </a:r>
          </a:p>
          <a:p>
            <a:r>
              <a:rPr lang="en-US" sz="1000" dirty="0">
                <a:solidFill>
                  <a:srgbClr val="569CD6"/>
                </a:solidFill>
                <a:latin typeface="Consolas"/>
              </a:rPr>
              <a:t>void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DCDCAA"/>
                </a:solidFill>
                <a:latin typeface="Consolas"/>
              </a:rPr>
              <a:t>LCD_SL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();</a:t>
            </a:r>
            <a:r>
              <a:rPr lang="en-US" sz="1000" dirty="0">
                <a:solidFill>
                  <a:srgbClr val="6A9955"/>
                </a:solidFill>
                <a:latin typeface="Consolas"/>
              </a:rPr>
              <a:t>                    // Shift The Entire Display To The Left</a:t>
            </a:r>
          </a:p>
          <a:p>
            <a:r>
              <a:rPr lang="en-US" sz="1000" dirty="0">
                <a:solidFill>
                  <a:srgbClr val="569CD6"/>
                </a:solidFill>
                <a:latin typeface="Consolas"/>
              </a:rPr>
              <a:t>void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DCDCAA"/>
                </a:solidFill>
                <a:latin typeface="Consolas"/>
              </a:rPr>
              <a:t>LCD_SR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();</a:t>
            </a:r>
            <a:r>
              <a:rPr lang="en-US" sz="1000" dirty="0">
                <a:solidFill>
                  <a:srgbClr val="6A9955"/>
                </a:solidFill>
                <a:latin typeface="Consolas"/>
              </a:rPr>
              <a:t>                    // Shift The Entire Display To The Right</a:t>
            </a:r>
          </a:p>
          <a:p>
            <a:r>
              <a:rPr lang="en-US" sz="1000" dirty="0">
                <a:solidFill>
                  <a:srgbClr val="569CD6"/>
                </a:solidFill>
                <a:latin typeface="Consolas"/>
              </a:rPr>
              <a:t>void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DCDCAA"/>
                </a:solidFill>
                <a:latin typeface="Consolas"/>
              </a:rPr>
              <a:t>LCD_CMD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569CD6"/>
                </a:solidFill>
                <a:latin typeface="Consolas"/>
              </a:rPr>
              <a:t>unsigned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9CDCFE"/>
                </a:solidFill>
                <a:latin typeface="Consolas"/>
              </a:rPr>
              <a:t>char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);</a:t>
            </a:r>
            <a:r>
              <a:rPr lang="en-US" sz="1000" dirty="0">
                <a:solidFill>
                  <a:srgbClr val="6A9955"/>
                </a:solidFill>
                <a:latin typeface="Consolas"/>
              </a:rPr>
              <a:t>      // Send Command To LCD</a:t>
            </a:r>
          </a:p>
          <a:p>
            <a:r>
              <a:rPr lang="en-US" sz="1000" dirty="0">
                <a:solidFill>
                  <a:srgbClr val="569CD6"/>
                </a:solidFill>
                <a:latin typeface="Consolas"/>
              </a:rPr>
              <a:t>void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DCDCAA"/>
                </a:solidFill>
                <a:latin typeface="Consolas"/>
              </a:rPr>
              <a:t>LCD_DATA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569CD6"/>
                </a:solidFill>
                <a:latin typeface="Consolas"/>
              </a:rPr>
              <a:t>unsigned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9CDCFE"/>
                </a:solidFill>
                <a:latin typeface="Consolas"/>
              </a:rPr>
              <a:t>char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);</a:t>
            </a:r>
            <a:r>
              <a:rPr lang="en-US" sz="1000" dirty="0">
                <a:solidFill>
                  <a:srgbClr val="6A9955"/>
                </a:solidFill>
                <a:latin typeface="Consolas"/>
              </a:rPr>
              <a:t>     // Send 4-Bit Data To LCD</a:t>
            </a:r>
          </a:p>
          <a:p>
            <a:r>
              <a:rPr lang="en-US" sz="1000" dirty="0">
                <a:solidFill>
                  <a:srgbClr val="569CD6"/>
                </a:solidFill>
                <a:latin typeface="Consolas"/>
              </a:rPr>
              <a:t>void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DCDCAA"/>
                </a:solidFill>
                <a:latin typeface="Consolas"/>
              </a:rPr>
              <a:t>LCD_Set_Cursor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569CD6"/>
                </a:solidFill>
                <a:latin typeface="Consolas"/>
              </a:rPr>
              <a:t>unsigned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9CDCFE"/>
                </a:solidFill>
                <a:latin typeface="Consolas"/>
              </a:rPr>
              <a:t>char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, </a:t>
            </a:r>
            <a:r>
              <a:rPr lang="en-US" sz="1000" dirty="0">
                <a:solidFill>
                  <a:srgbClr val="569CD6"/>
                </a:solidFill>
                <a:latin typeface="Consolas"/>
              </a:rPr>
              <a:t>unsigned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9CDCFE"/>
                </a:solidFill>
                <a:latin typeface="Consolas"/>
              </a:rPr>
              <a:t>char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);</a:t>
            </a:r>
            <a:r>
              <a:rPr lang="en-US" sz="1000" dirty="0">
                <a:solidFill>
                  <a:srgbClr val="6A9955"/>
                </a:solidFill>
                <a:latin typeface="Consolas"/>
              </a:rPr>
              <a:t>  // Set Cursor Position</a:t>
            </a:r>
          </a:p>
          <a:p>
            <a:r>
              <a:rPr lang="en-US" sz="1000" dirty="0">
                <a:solidFill>
                  <a:srgbClr val="569CD6"/>
                </a:solidFill>
                <a:latin typeface="Consolas"/>
              </a:rPr>
              <a:t>void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DCDCAA"/>
                </a:solidFill>
                <a:latin typeface="Consolas"/>
              </a:rPr>
              <a:t>LCD_Write_Char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569CD6"/>
                </a:solidFill>
                <a:latin typeface="Consolas"/>
              </a:rPr>
              <a:t>char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);</a:t>
            </a:r>
            <a:r>
              <a:rPr lang="en-US" sz="1000" dirty="0">
                <a:solidFill>
                  <a:srgbClr val="6A9955"/>
                </a:solidFill>
                <a:latin typeface="Consolas"/>
              </a:rPr>
              <a:t>        // Write Character To LCD At Current Position</a:t>
            </a:r>
          </a:p>
          <a:p>
            <a:r>
              <a:rPr lang="en-US" sz="1000" dirty="0">
                <a:solidFill>
                  <a:srgbClr val="569CD6"/>
                </a:solidFill>
                <a:latin typeface="Consolas"/>
              </a:rPr>
              <a:t>void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DCDCAA"/>
                </a:solidFill>
                <a:latin typeface="Consolas"/>
              </a:rPr>
              <a:t>LCD_Write_String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569CD6"/>
                </a:solidFill>
                <a:latin typeface="Consolas"/>
              </a:rPr>
              <a:t>char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*);</a:t>
            </a:r>
            <a:r>
              <a:rPr lang="en-US" sz="1000" dirty="0">
                <a:solidFill>
                  <a:srgbClr val="6A9955"/>
                </a:solidFill>
                <a:latin typeface="Consolas"/>
              </a:rPr>
              <a:t>     // Write A String To LCD</a:t>
            </a:r>
          </a:p>
          <a:p>
            <a:r>
              <a:rPr lang="en-US" sz="1000" dirty="0">
                <a:solidFill>
                  <a:srgbClr val="569CD6"/>
                </a:solidFill>
                <a:latin typeface="Consolas"/>
              </a:rPr>
              <a:t>void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DCDCAA"/>
                </a:solidFill>
                <a:latin typeface="Consolas"/>
              </a:rPr>
              <a:t>LCD_Home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();</a:t>
            </a:r>
            <a:r>
              <a:rPr lang="en-US" sz="1000" dirty="0">
                <a:solidFill>
                  <a:srgbClr val="6A9955"/>
                </a:solidFill>
                <a:latin typeface="Consolas"/>
              </a:rPr>
              <a:t>                  // Returns display to original position</a:t>
            </a:r>
          </a:p>
          <a:p>
            <a:r>
              <a:rPr lang="en-US" sz="1000" dirty="0">
                <a:solidFill>
                  <a:srgbClr val="569CD6"/>
                </a:solidFill>
                <a:latin typeface="Consolas"/>
              </a:rPr>
              <a:t>void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000" dirty="0" err="1">
                <a:solidFill>
                  <a:srgbClr val="DCDCAA"/>
                </a:solidFill>
                <a:latin typeface="Consolas"/>
              </a:rPr>
              <a:t>LCD_Set_Auto_Shift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569CD6"/>
                </a:solidFill>
                <a:latin typeface="Consolas"/>
              </a:rPr>
              <a:t>int</a:t>
            </a:r>
            <a:r>
              <a:rPr lang="en-US" sz="1000" dirty="0">
                <a:solidFill>
                  <a:srgbClr val="D4D4D4"/>
                </a:solidFill>
                <a:latin typeface="Consolas"/>
              </a:rPr>
              <a:t>);</a:t>
            </a:r>
            <a:r>
              <a:rPr lang="en-US" sz="1000" dirty="0">
                <a:solidFill>
                  <a:srgbClr val="6A9955"/>
                </a:solidFill>
                <a:latin typeface="Consolas"/>
              </a:rPr>
              <a:t>        // Configures display to automatically shift with cursor.</a:t>
            </a:r>
          </a:p>
          <a:p>
            <a:r>
              <a:rPr lang="en-US" sz="1000" dirty="0">
                <a:solidFill>
                  <a:srgbClr val="C586C0"/>
                </a:solidFill>
                <a:latin typeface="Consolas"/>
              </a:rPr>
              <a:t>#endif</a:t>
            </a:r>
            <a:r>
              <a:rPr lang="en-US" sz="1000" dirty="0">
                <a:solidFill>
                  <a:srgbClr val="6A9955"/>
                </a:solidFill>
                <a:latin typeface="Consolas"/>
              </a:rPr>
              <a:t> /* LCD16X2_H_ */</a:t>
            </a:r>
          </a:p>
          <a:p>
            <a:endParaRPr lang="en-US" sz="1000" dirty="0">
              <a:solidFill>
                <a:srgbClr val="D4D4D4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89286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4E4A9-E744-AE06-8A79-FE741C7E4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ea typeface="Tahoma"/>
                <a:cs typeface="Tahoma"/>
              </a:rPr>
              <a:t>LCD Display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94BD6-8F6B-ABE9-99F1-2CD040BA65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b="1" dirty="0">
                <a:latin typeface="Tahoma"/>
                <a:ea typeface="Tahoma"/>
                <a:cs typeface="Tahoma"/>
              </a:rPr>
              <a:t>Description</a:t>
            </a:r>
            <a:endParaRPr lang="en-US" dirty="0">
              <a:latin typeface="Tahoma"/>
              <a:ea typeface="Tahoma"/>
              <a:cs typeface="Tahoma"/>
            </a:endParaRPr>
          </a:p>
          <a:p>
            <a:pPr lvl="1">
              <a:buFont typeface="Courier New,monospace" panose="05000000000000000000" pitchFamily="2" charset="2"/>
              <a:buChar char="o"/>
            </a:pPr>
            <a:r>
              <a:rPr lang="en-US" dirty="0"/>
              <a:t>Displays input operands/operators and results in real-time</a:t>
            </a:r>
            <a:endParaRPr lang="en-US" dirty="0">
              <a:ea typeface="Tahoma"/>
              <a:cs typeface="Tahoma"/>
            </a:endParaRPr>
          </a:p>
          <a:p>
            <a:pPr marL="229870" indent="-229870">
              <a:buFont typeface="Courier New,monospace" panose="05000000000000000000" pitchFamily="2" charset="2"/>
              <a:buChar char="o"/>
            </a:pPr>
            <a:r>
              <a:rPr lang="en-US" dirty="0">
                <a:ea typeface="Tahoma"/>
                <a:cs typeface="Tahoma"/>
              </a:rPr>
              <a:t>Input Pins:</a:t>
            </a:r>
          </a:p>
          <a:p>
            <a:pPr lvl="2" indent="-285750">
              <a:buFont typeface="Courier New,monospace" panose="05000000000000000000" pitchFamily="2" charset="2"/>
              <a:buChar char="o"/>
            </a:pPr>
            <a:r>
              <a:rPr lang="en-US" b="1" dirty="0">
                <a:ea typeface="Tahoma"/>
                <a:cs typeface="Tahoma"/>
              </a:rPr>
              <a:t>D0 – D7</a:t>
            </a:r>
            <a:r>
              <a:rPr lang="en-US" dirty="0">
                <a:ea typeface="Tahoma"/>
                <a:cs typeface="Tahoma"/>
              </a:rPr>
              <a:t> : 8 data pins which will be applied to LCD internal registers</a:t>
            </a:r>
          </a:p>
          <a:p>
            <a:pPr lvl="2" indent="-285750">
              <a:buFont typeface="Courier New,monospace" panose="05000000000000000000" pitchFamily="2" charset="2"/>
              <a:buChar char="o"/>
            </a:pPr>
            <a:r>
              <a:rPr lang="en-US" b="1" dirty="0">
                <a:ea typeface="Tahoma"/>
                <a:cs typeface="Tahoma"/>
              </a:rPr>
              <a:t>RS</a:t>
            </a:r>
            <a:r>
              <a:rPr lang="en-US" dirty="0">
                <a:ea typeface="Tahoma"/>
                <a:cs typeface="Tahoma"/>
              </a:rPr>
              <a:t> : selects whether the input data is sent to the command or data registers</a:t>
            </a:r>
          </a:p>
          <a:p>
            <a:pPr lvl="2" indent="-285750">
              <a:buFont typeface="Courier New,monospace" panose="05000000000000000000" pitchFamily="2" charset="2"/>
              <a:buChar char="o"/>
            </a:pPr>
            <a:r>
              <a:rPr lang="en-US" b="1" dirty="0">
                <a:ea typeface="Tahoma"/>
                <a:cs typeface="Tahoma"/>
              </a:rPr>
              <a:t>E</a:t>
            </a:r>
            <a:r>
              <a:rPr lang="en-US" dirty="0">
                <a:ea typeface="Tahoma"/>
                <a:cs typeface="Tahoma"/>
              </a:rPr>
              <a:t> : enable pin is pulsed to shifts in values set on the data pins</a:t>
            </a:r>
          </a:p>
          <a:p>
            <a:pPr lvl="2" indent="-285750">
              <a:buFont typeface="Courier New,monospace" panose="05000000000000000000" pitchFamily="2" charset="2"/>
              <a:buChar char="o"/>
            </a:pPr>
            <a:r>
              <a:rPr lang="en-US" b="1" dirty="0">
                <a:ea typeface="Tahoma"/>
                <a:cs typeface="Tahoma"/>
              </a:rPr>
              <a:t>V0</a:t>
            </a:r>
            <a:r>
              <a:rPr lang="en-US" dirty="0">
                <a:ea typeface="Tahoma"/>
                <a:cs typeface="Tahoma"/>
              </a:rPr>
              <a:t> : controls the contrast level of LCD display when connected to potentiometer</a:t>
            </a:r>
            <a:endParaRPr lang="en-US" dirty="0"/>
          </a:p>
          <a:p>
            <a:pPr lvl="2" indent="-285750">
              <a:buFont typeface="Courier New,monospace" panose="05000000000000000000" pitchFamily="2" charset="2"/>
              <a:buChar char="o"/>
            </a:pPr>
            <a:r>
              <a:rPr lang="en-US" b="1" dirty="0">
                <a:ea typeface="Tahoma"/>
                <a:cs typeface="Tahoma"/>
              </a:rPr>
              <a:t>A and K pins : </a:t>
            </a:r>
            <a:r>
              <a:rPr lang="en-US" dirty="0">
                <a:ea typeface="Tahoma"/>
                <a:cs typeface="Tahoma"/>
              </a:rPr>
              <a:t>provides power to the LCD backlight, A is connected +5V and K is grounded</a:t>
            </a:r>
          </a:p>
          <a:p>
            <a:pPr lvl="2"/>
            <a:r>
              <a:rPr lang="en-US" b="1" dirty="0">
                <a:latin typeface="Tahoma"/>
                <a:ea typeface="Tahoma"/>
                <a:cs typeface="Tahoma"/>
              </a:rPr>
              <a:t>VSS/VDD pins: </a:t>
            </a:r>
            <a:r>
              <a:rPr lang="en-US" dirty="0">
                <a:latin typeface="Tahoma"/>
                <a:ea typeface="Tahoma"/>
                <a:cs typeface="Tahoma"/>
              </a:rPr>
              <a:t>power and ground for LCD internal controller connected to +5V and ground</a:t>
            </a:r>
          </a:p>
          <a:p>
            <a:pPr marL="229870" indent="-22987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090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484B-932C-559C-12D0-5822F4DF9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ea typeface="Tahoma"/>
                <a:cs typeface="Tahoma"/>
              </a:rPr>
              <a:t>Handling Consecutive Inputs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1ACAE-0C32-A06F-F064-31865E53B4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619" y="1174750"/>
            <a:ext cx="9031565" cy="3884023"/>
          </a:xfrm>
        </p:spPr>
        <p:txBody>
          <a:bodyPr lIns="91440" tIns="45720" rIns="91440" bIns="45720" anchor="t">
            <a:noAutofit/>
          </a:bodyPr>
          <a:lstStyle/>
          <a:p>
            <a:pPr marL="57150" lvl="1" indent="0">
              <a:buNone/>
            </a:pPr>
            <a:r>
              <a:rPr lang="en-US" dirty="0"/>
              <a:t>We perform additional calculations without the need for '=' key press.  The following example demonstrates how the LCD would display multiple operand inputs after the first calculation:</a:t>
            </a:r>
            <a:endParaRPr lang="en-US" dirty="0">
              <a:ea typeface="Tahoma"/>
              <a:cs typeface="Tahoma"/>
            </a:endParaRPr>
          </a:p>
          <a:p>
            <a:pPr marL="342900" lvl="1" indent="0">
              <a:buNone/>
            </a:pPr>
            <a:endParaRPr lang="en-US" dirty="0">
              <a:ea typeface="Tahoma"/>
              <a:cs typeface="Tahoma"/>
            </a:endParaRPr>
          </a:p>
          <a:p>
            <a:pPr marL="685800" lvl="1" indent="-342900">
              <a:buAutoNum type="arabicPeriod"/>
            </a:pPr>
            <a:r>
              <a:rPr lang="en-US" dirty="0">
                <a:ea typeface="Tahoma"/>
                <a:cs typeface="Tahoma"/>
              </a:rPr>
              <a:t>No result displayed on Line 2 of LCD yet.</a:t>
            </a:r>
          </a:p>
          <a:p>
            <a:pPr lvl="2"/>
            <a:r>
              <a:rPr lang="en-US" dirty="0"/>
              <a:t> LCD Line 1: &lt;operand_1&gt;&lt;operator_1&gt;&lt;operand_2&gt;</a:t>
            </a:r>
            <a:endParaRPr lang="en-US" dirty="0">
              <a:ea typeface="Tahoma"/>
              <a:cs typeface="Tahoma"/>
            </a:endParaRPr>
          </a:p>
          <a:p>
            <a:pPr lvl="2"/>
            <a:r>
              <a:rPr lang="en-US" dirty="0">
                <a:ea typeface="Tahoma"/>
                <a:cs typeface="Tahoma"/>
              </a:rPr>
              <a:t> LCD Line 2: </a:t>
            </a:r>
          </a:p>
          <a:p>
            <a:pPr marL="685800" lvl="1" indent="-342900">
              <a:buAutoNum type="arabicPeriod"/>
            </a:pPr>
            <a:r>
              <a:rPr lang="en-US" dirty="0">
                <a:ea typeface="Tahoma"/>
                <a:cs typeface="Tahoma"/>
              </a:rPr>
              <a:t>Pressing another operator on keypad &lt;operator_2&gt; triggers result from previous equation to be displayed</a:t>
            </a:r>
          </a:p>
          <a:p>
            <a:pPr marL="1028700" lvl="2"/>
            <a:r>
              <a:rPr lang="en-US" dirty="0"/>
              <a:t>LCD Line 1: </a:t>
            </a: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&lt;operand_1&gt; &lt;operator_1&gt; &lt;operand_2&gt;</a:t>
            </a:r>
            <a:r>
              <a:rPr lang="en-US" dirty="0"/>
              <a:t> </a:t>
            </a:r>
            <a:r>
              <a:rPr lang="en-US" dirty="0">
                <a:solidFill>
                  <a:srgbClr val="009B77"/>
                </a:solidFill>
              </a:rPr>
              <a:t>&lt;operator_2&gt;...</a:t>
            </a:r>
            <a:endParaRPr lang="en-US" dirty="0">
              <a:solidFill>
                <a:srgbClr val="009B77"/>
              </a:solidFill>
              <a:ea typeface="Tahoma"/>
              <a:cs typeface="Tahoma"/>
            </a:endParaRPr>
          </a:p>
          <a:p>
            <a:pPr marL="1028700" lvl="2"/>
            <a:r>
              <a:rPr lang="en-US" dirty="0">
                <a:solidFill>
                  <a:srgbClr val="009B77"/>
                </a:solidFill>
                <a:ea typeface="Tahoma"/>
                <a:cs typeface="Tahoma"/>
              </a:rPr>
              <a:t>LCD Line 2: &lt;result_1&gt;</a:t>
            </a:r>
          </a:p>
          <a:p>
            <a:pPr marL="685800" lvl="1" indent="-342900">
              <a:buAutoNum type="arabicPeriod"/>
            </a:pPr>
            <a:r>
              <a:rPr lang="en-US" dirty="0">
                <a:ea typeface="Tahoma"/>
                <a:cs typeface="Tahoma"/>
              </a:rPr>
              <a:t>Same thing for each additional operator/operand added</a:t>
            </a:r>
          </a:p>
          <a:p>
            <a:pPr marL="1028700" lvl="2"/>
            <a:r>
              <a:rPr lang="en-US" dirty="0"/>
              <a:t>LCD Line 1: ...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u="sng" dirty="0">
                <a:solidFill>
                  <a:srgbClr val="000000"/>
                </a:solidFill>
              </a:rPr>
              <a:t>&lt;</a:t>
            </a:r>
            <a:r>
              <a:rPr lang="en-US" u="sng" dirty="0"/>
              <a:t>operand_2&gt; &lt;operator_2&gt;&lt;operand_3&gt;</a:t>
            </a:r>
            <a:r>
              <a:rPr lang="en-US" dirty="0"/>
              <a:t>&lt;operator_3&gt;</a:t>
            </a:r>
            <a:endParaRPr lang="en-US">
              <a:ea typeface="Tahoma"/>
              <a:cs typeface="Tahoma"/>
            </a:endParaRPr>
          </a:p>
          <a:p>
            <a:pPr marL="1028700" lvl="2"/>
            <a:r>
              <a:rPr lang="en-US" dirty="0"/>
              <a:t>LCD Line 2: &lt;result_2</a:t>
            </a:r>
            <a:r>
              <a:rPr lang="en-US" dirty="0">
                <a:solidFill>
                  <a:srgbClr val="000000"/>
                </a:solidFill>
              </a:rPr>
              <a:t>&gt;</a:t>
            </a:r>
            <a:endParaRPr lang="en-US" dirty="0">
              <a:solidFill>
                <a:srgbClr val="000000"/>
              </a:solidFill>
              <a:ea typeface="Tahoma"/>
              <a:cs typeface="Tahoma"/>
            </a:endParaRPr>
          </a:p>
          <a:p>
            <a:pPr marL="1028700" lvl="2"/>
            <a:endParaRPr lang="en-US" dirty="0">
              <a:solidFill>
                <a:srgbClr val="000000"/>
              </a:solidFill>
              <a:ea typeface="Tahoma"/>
              <a:cs typeface="Tahoma"/>
            </a:endParaRPr>
          </a:p>
          <a:p>
            <a:pPr marL="1028700" lvl="2"/>
            <a:endParaRPr lang="en-US" dirty="0">
              <a:ea typeface="Tahoma"/>
              <a:cs typeface="Tahoma"/>
            </a:endParaRPr>
          </a:p>
          <a:p>
            <a:pPr marL="685800" lvl="1" indent="-342900">
              <a:buFont typeface="Courier New" panose="02070309020205020404" pitchFamily="49" charset="0"/>
              <a:buAutoNum type="arabicPeriod"/>
            </a:pPr>
            <a:endParaRPr lang="en-US" dirty="0">
              <a:ea typeface="Tahoma"/>
              <a:cs typeface="Tahoma"/>
            </a:endParaRPr>
          </a:p>
          <a:p>
            <a:pPr marL="229870" indent="-22987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985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7965-2740-491A-FF51-B5EC96C4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Plan and Schedule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222C4-81D7-ECC0-D90D-346D44844A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91" y="740675"/>
            <a:ext cx="8085415" cy="4231833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endParaRPr lang="en-US" dirty="0">
              <a:latin typeface="Tahoma"/>
              <a:ea typeface="Tahoma"/>
              <a:cs typeface="Tahoma"/>
            </a:endParaRPr>
          </a:p>
          <a:p>
            <a:pPr marL="685800" lvl="1" indent="-342900">
              <a:buAutoNum type="arabicPeriod"/>
            </a:pPr>
            <a:r>
              <a:rPr lang="en-US" b="1" dirty="0"/>
              <a:t>Keypad =&gt; Decoder Interface</a:t>
            </a:r>
            <a:endParaRPr lang="en-US" dirty="0">
              <a:ea typeface="Tahoma"/>
              <a:cs typeface="Tahoma"/>
            </a:endParaRPr>
          </a:p>
          <a:p>
            <a:pPr lvl="2">
              <a:buFont typeface="Arial" panose="05000000000000000000" pitchFamily="2" charset="2"/>
              <a:buChar char="•"/>
            </a:pPr>
            <a:r>
              <a:rPr lang="en-US" dirty="0"/>
              <a:t>Verify decoder captures/converts keypad inputs in ASCII and string formats</a:t>
            </a:r>
            <a:endParaRPr lang="en-US" dirty="0">
              <a:ea typeface="Tahoma"/>
              <a:cs typeface="Tahoma"/>
            </a:endParaRPr>
          </a:p>
          <a:p>
            <a:pPr marL="685800" lvl="1" indent="-342900">
              <a:buAutoNum type="arabicPeriod"/>
            </a:pPr>
            <a:r>
              <a:rPr lang="en-US" b="1" dirty="0"/>
              <a:t>Decoder =&gt; Buffer Interface</a:t>
            </a:r>
            <a:endParaRPr lang="en-US" dirty="0">
              <a:ea typeface="Tahoma"/>
              <a:cs typeface="Tahoma"/>
            </a:endParaRPr>
          </a:p>
          <a:p>
            <a:pPr lvl="2">
              <a:buFont typeface="Arial,Sans-Serif" panose="05000000000000000000" pitchFamily="2" charset="2"/>
              <a:buChar char="•"/>
            </a:pPr>
            <a:r>
              <a:rPr lang="en-US" dirty="0">
                <a:ea typeface="Tahoma"/>
                <a:cs typeface="Tahoma"/>
              </a:rPr>
              <a:t>Decoder shall fill buffer with keypresses to construct each operand</a:t>
            </a:r>
          </a:p>
          <a:p>
            <a:pPr lvl="2">
              <a:buFont typeface="Arial,Sans-Serif" panose="05000000000000000000" pitchFamily="2" charset="2"/>
              <a:buChar char="•"/>
            </a:pPr>
            <a:r>
              <a:rPr lang="en-US" dirty="0">
                <a:ea typeface="Tahoma"/>
                <a:cs typeface="Tahoma"/>
              </a:rPr>
              <a:t>Decoder shall store the operator value to handle when # of operands &gt; 2</a:t>
            </a:r>
            <a:endParaRPr lang="en-US" dirty="0"/>
          </a:p>
          <a:p>
            <a:pPr marL="685800" lvl="1" indent="-342900">
              <a:buAutoNum type="arabicPeriod"/>
            </a:pPr>
            <a:r>
              <a:rPr lang="en-US" b="1" dirty="0">
                <a:ea typeface="Tahoma"/>
                <a:cs typeface="Tahoma"/>
              </a:rPr>
              <a:t>Buffers =&gt; ALU Interface</a:t>
            </a:r>
            <a:endParaRPr lang="en-US" dirty="0">
              <a:ea typeface="Tahoma"/>
              <a:cs typeface="Tahoma"/>
            </a:endParaRPr>
          </a:p>
          <a:p>
            <a:pPr lvl="2">
              <a:buFont typeface="Arial,Sans-Serif" panose="05000000000000000000" pitchFamily="2" charset="2"/>
              <a:buChar char="•"/>
            </a:pPr>
            <a:r>
              <a:rPr lang="en-US" dirty="0">
                <a:ea typeface="Tahoma"/>
                <a:cs typeface="Tahoma"/>
              </a:rPr>
              <a:t>Develop conditions for when buffer will provide ALU with inputs</a:t>
            </a:r>
          </a:p>
          <a:p>
            <a:pPr marL="685800" lvl="1" indent="-342900">
              <a:buAutoNum type="arabicPeriod"/>
            </a:pPr>
            <a:r>
              <a:rPr lang="en-US" b="1" dirty="0">
                <a:ea typeface="Tahoma"/>
                <a:cs typeface="Tahoma"/>
              </a:rPr>
              <a:t>Buffer =&gt; LCD Driver/Display</a:t>
            </a:r>
            <a:endParaRPr lang="en-US" dirty="0">
              <a:ea typeface="Tahoma"/>
              <a:cs typeface="Tahoma"/>
            </a:endParaRPr>
          </a:p>
          <a:p>
            <a:pPr lvl="2">
              <a:buFont typeface="Arial,Sans-Serif" panose="05000000000000000000" pitchFamily="2" charset="2"/>
              <a:buChar char="•"/>
            </a:pPr>
            <a:r>
              <a:rPr lang="en-US" dirty="0">
                <a:ea typeface="Tahoma"/>
                <a:cs typeface="Tahoma"/>
              </a:rPr>
              <a:t>Buffers shall provide keypress inputs to the LCD driver in real-time for display</a:t>
            </a:r>
          </a:p>
          <a:p>
            <a:pPr marL="685800" lvl="1" indent="-342900">
              <a:buAutoNum type="arabicPeriod"/>
            </a:pPr>
            <a:r>
              <a:rPr lang="en-US" b="1" dirty="0"/>
              <a:t>ALU =&gt; LCD Driver/Display</a:t>
            </a:r>
            <a:endParaRPr lang="en-US" dirty="0">
              <a:ea typeface="Tahoma"/>
              <a:cs typeface="Tahoma"/>
            </a:endParaRPr>
          </a:p>
          <a:p>
            <a:pPr lvl="2">
              <a:buFont typeface="Arial" panose="05000000000000000000" pitchFamily="2" charset="2"/>
              <a:buChar char="•"/>
            </a:pPr>
            <a:r>
              <a:rPr lang="en-US" dirty="0">
                <a:ea typeface="Tahoma"/>
                <a:cs typeface="Tahoma"/>
              </a:rPr>
              <a:t>Verify ALU result correctly displayed on LCD</a:t>
            </a:r>
          </a:p>
          <a:p>
            <a:pPr marL="685800" lvl="1" indent="-342900">
              <a:buAutoNum type="arabicPeriod"/>
            </a:pPr>
            <a:r>
              <a:rPr lang="en-US" b="1" dirty="0">
                <a:ea typeface="Tahoma"/>
                <a:cs typeface="Tahoma"/>
              </a:rPr>
              <a:t>System-Level Integration</a:t>
            </a:r>
            <a:endParaRPr lang="en-US" dirty="0">
              <a:ea typeface="Tahoma"/>
              <a:cs typeface="Tahoma"/>
            </a:endParaRPr>
          </a:p>
          <a:p>
            <a:pPr marL="1085850" lvl="2" indent="-285750"/>
            <a:r>
              <a:rPr lang="en-US" dirty="0">
                <a:ea typeface="Tahoma"/>
                <a:cs typeface="Tahoma"/>
              </a:rPr>
              <a:t>Test unique input combinations and corner cases</a:t>
            </a:r>
          </a:p>
          <a:p>
            <a:pPr marL="1085850" lvl="2" indent="-285750"/>
            <a:endParaRPr lang="en-US" dirty="0">
              <a:ea typeface="Tahoma"/>
              <a:cs typeface="Tahoma"/>
            </a:endParaRPr>
          </a:p>
          <a:p>
            <a:pPr marL="1085850" lvl="2" indent="-285750"/>
            <a:endParaRPr lang="en-US" dirty="0"/>
          </a:p>
          <a:p>
            <a:pPr marL="1085850" lvl="2" indent="-285750"/>
            <a:endParaRPr lang="en-US" dirty="0"/>
          </a:p>
          <a:p>
            <a:pPr marL="229870" indent="-22987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282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1A65-D5BB-7BE8-B595-8F7A127C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Prototyping Plan and Schedule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0F4C1-78C3-75B7-FF28-075E8437D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164" y="917685"/>
            <a:ext cx="8085415" cy="4028429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685800" lvl="1" indent="-342900">
              <a:buAutoNum type="arabicPeriod"/>
            </a:pPr>
            <a:r>
              <a:rPr lang="en-US" b="1" dirty="0">
                <a:ea typeface="Tahoma"/>
                <a:cs typeface="Tahoma"/>
              </a:rPr>
              <a:t>Keypad Input (~1 hour)</a:t>
            </a:r>
          </a:p>
          <a:p>
            <a:pPr lvl="2"/>
            <a:r>
              <a:rPr lang="en-US" dirty="0">
                <a:ea typeface="Tahoma"/>
                <a:cs typeface="Tahoma"/>
              </a:rPr>
              <a:t>Read and buffer keypad inputs and identify operands/operators</a:t>
            </a:r>
            <a:endParaRPr lang="en-US" dirty="0"/>
          </a:p>
          <a:p>
            <a:pPr lvl="2"/>
            <a:r>
              <a:rPr lang="en-US" dirty="0">
                <a:ea typeface="Tahoma"/>
                <a:cs typeface="Tahoma"/>
              </a:rPr>
              <a:t> Keypad mapping: "A": addition, "B": subtraction, "C": clear, "D": equals</a:t>
            </a:r>
          </a:p>
          <a:p>
            <a:pPr marL="685800" lvl="1" indent="-342900">
              <a:buAutoNum type="arabicPeriod"/>
            </a:pPr>
            <a:r>
              <a:rPr lang="en-US" b="1" dirty="0">
                <a:ea typeface="Tahoma"/>
                <a:cs typeface="Tahoma"/>
              </a:rPr>
              <a:t>Decoder &amp; Buffers (~5 hours)</a:t>
            </a:r>
          </a:p>
          <a:p>
            <a:pPr lvl="2"/>
            <a:r>
              <a:rPr lang="en-US" dirty="0">
                <a:ea typeface="Tahoma"/>
                <a:cs typeface="Tahoma"/>
              </a:rPr>
              <a:t>More difficult part was coming up with scheme to signal when an operand is "constructed" from individual keypress inputs</a:t>
            </a:r>
          </a:p>
          <a:p>
            <a:pPr marL="685800" lvl="1" indent="-342900">
              <a:buAutoNum type="arabicPeriod"/>
            </a:pPr>
            <a:r>
              <a:rPr lang="en-US" b="1" dirty="0">
                <a:ea typeface="Tahoma"/>
                <a:cs typeface="Tahoma"/>
              </a:rPr>
              <a:t>ALU (~2-3 hours)</a:t>
            </a:r>
          </a:p>
          <a:p>
            <a:pPr lvl="2">
              <a:buFont typeface="Courier New,monospace" panose="020B0604020202020204" pitchFamily="34" charset="0"/>
            </a:pPr>
            <a:r>
              <a:rPr lang="en-US" dirty="0">
                <a:ea typeface="Tahoma"/>
                <a:cs typeface="Tahoma"/>
              </a:rPr>
              <a:t>Verify integer addition and subtraction operation</a:t>
            </a:r>
          </a:p>
          <a:p>
            <a:pPr lvl="2">
              <a:buFont typeface="Courier New,monospace" panose="020B0604020202020204" pitchFamily="34" charset="0"/>
              <a:buChar char="•"/>
            </a:pPr>
            <a:r>
              <a:rPr lang="en-US" dirty="0">
                <a:ea typeface="Tahoma"/>
                <a:cs typeface="Tahoma"/>
              </a:rPr>
              <a:t>Check for overflow/underflow ALU result conditions</a:t>
            </a:r>
          </a:p>
          <a:p>
            <a:pPr marL="685800" lvl="1" indent="-342900">
              <a:buFont typeface="Courier New" panose="02070309020205020404" pitchFamily="49" charset="0"/>
              <a:buAutoNum type="arabicPeriod"/>
            </a:pPr>
            <a:r>
              <a:rPr lang="en-US" b="1" dirty="0">
                <a:ea typeface="Tahoma"/>
                <a:cs typeface="Tahoma"/>
              </a:rPr>
              <a:t>LCD Display/Driver (~10 hours)</a:t>
            </a:r>
          </a:p>
          <a:p>
            <a:pPr lvl="2">
              <a:buFont typeface="Arial"/>
              <a:buChar char="•"/>
            </a:pPr>
            <a:r>
              <a:rPr lang="en-US" dirty="0">
                <a:ea typeface="Tahoma"/>
                <a:cs typeface="Tahoma"/>
              </a:rPr>
              <a:t>Verify proper use of control signals (RS, R/W, and Enable) </a:t>
            </a:r>
          </a:p>
          <a:p>
            <a:pPr lvl="2">
              <a:buFont typeface="Arial"/>
              <a:buChar char="•"/>
            </a:pPr>
            <a:r>
              <a:rPr lang="en-US" dirty="0">
                <a:ea typeface="Tahoma"/>
                <a:cs typeface="Tahoma"/>
              </a:rPr>
              <a:t>Develop LCD driver block to handle conversion of input strings into GPIO commands</a:t>
            </a:r>
          </a:p>
          <a:p>
            <a:pPr lvl="1">
              <a:buFont typeface="Courier New"/>
            </a:pPr>
            <a:endParaRPr lang="en-US" dirty="0">
              <a:ea typeface="Tahoma"/>
              <a:cs typeface="Tahoma"/>
            </a:endParaRPr>
          </a:p>
          <a:p>
            <a:pPr lvl="1"/>
            <a:endParaRPr lang="en-US" dirty="0">
              <a:ea typeface="Tahoma"/>
              <a:cs typeface="Tahoma"/>
            </a:endParaRPr>
          </a:p>
          <a:p>
            <a:pPr lvl="1"/>
            <a:endParaRPr lang="en-US" dirty="0"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208862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88DA0-9323-BCE6-1200-53B5EB902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Parts List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303E43D-B0F8-7C46-5BC1-2AFB78361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695370"/>
              </p:ext>
            </p:extLst>
          </p:nvPr>
        </p:nvGraphicFramePr>
        <p:xfrm>
          <a:off x="533918" y="1327771"/>
          <a:ext cx="8085413" cy="2900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510">
                  <a:extLst>
                    <a:ext uri="{9D8B030D-6E8A-4147-A177-3AD203B41FA5}">
                      <a16:colId xmlns:a16="http://schemas.microsoft.com/office/drawing/2014/main" val="1670531392"/>
                    </a:ext>
                  </a:extLst>
                </a:gridCol>
                <a:gridCol w="1029750">
                  <a:extLst>
                    <a:ext uri="{9D8B030D-6E8A-4147-A177-3AD203B41FA5}">
                      <a16:colId xmlns:a16="http://schemas.microsoft.com/office/drawing/2014/main" val="27631935"/>
                    </a:ext>
                  </a:extLst>
                </a:gridCol>
                <a:gridCol w="3118799">
                  <a:extLst>
                    <a:ext uri="{9D8B030D-6E8A-4147-A177-3AD203B41FA5}">
                      <a16:colId xmlns:a16="http://schemas.microsoft.com/office/drawing/2014/main" val="1508321461"/>
                    </a:ext>
                  </a:extLst>
                </a:gridCol>
                <a:gridCol w="2021354">
                  <a:extLst>
                    <a:ext uri="{9D8B030D-6E8A-4147-A177-3AD203B41FA5}">
                      <a16:colId xmlns:a16="http://schemas.microsoft.com/office/drawing/2014/main" val="16846962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Part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Quantity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Part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Subsystem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03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50" b="0" i="0" u="none" strike="noStrike" noProof="0" dirty="0">
                          <a:latin typeface="Tahoma"/>
                        </a:rPr>
                        <a:t>3647-LCD16022x16Blue-White-ND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LCD 1602 2x16 Blue-White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LCD Display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8702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Solderless Breadboard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LCD Display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060868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50" b="0" i="0" u="none" strike="noStrike" noProof="0" dirty="0">
                          <a:latin typeface="Tahoma"/>
                        </a:rPr>
                        <a:t>1993-1066-ND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Potentiometer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ahoma"/>
                        </a:rPr>
                        <a:t>LCD Display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9466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50" b="0" i="0" u="none" strike="noStrike" baseline="0" noProof="0" dirty="0">
                          <a:solidFill>
                            <a:srgbClr val="000000"/>
                          </a:solidFill>
                          <a:latin typeface="Tahoma"/>
                        </a:rPr>
                        <a:t>497-NUCLEO-WB55RG-ND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STM32 Nucleo-64 Development Board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Address Decoder</a:t>
                      </a:r>
                    </a:p>
                    <a:p>
                      <a:pPr lvl="0">
                        <a:buNone/>
                      </a:pPr>
                      <a:r>
                        <a:rPr lang="en-US" dirty="0"/>
                        <a:t>ALU</a:t>
                      </a:r>
                    </a:p>
                    <a:p>
                      <a:pPr lvl="0">
                        <a:buNone/>
                      </a:pPr>
                      <a:r>
                        <a:rPr lang="en-US" dirty="0"/>
                        <a:t>LCD Driver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7814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50" b="0" i="0" u="none" strike="noStrike" baseline="0" noProof="0" dirty="0">
                          <a:solidFill>
                            <a:srgbClr val="000000"/>
                          </a:solidFill>
                          <a:latin typeface="Tahoma"/>
                        </a:rPr>
                        <a:t>2333119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Membrane Switch Module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Keypad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2504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6104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9EE23-65D4-5021-A035-B403115C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Risks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EB6B635-520D-4F51-15E4-BF16C5FD0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768849"/>
              </p:ext>
            </p:extLst>
          </p:nvPr>
        </p:nvGraphicFramePr>
        <p:xfrm>
          <a:off x="533920" y="1235147"/>
          <a:ext cx="8085414" cy="241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8948">
                  <a:extLst>
                    <a:ext uri="{9D8B030D-6E8A-4147-A177-3AD203B41FA5}">
                      <a16:colId xmlns:a16="http://schemas.microsoft.com/office/drawing/2014/main" val="511456810"/>
                    </a:ext>
                  </a:extLst>
                </a:gridCol>
                <a:gridCol w="1100254">
                  <a:extLst>
                    <a:ext uri="{9D8B030D-6E8A-4147-A177-3AD203B41FA5}">
                      <a16:colId xmlns:a16="http://schemas.microsoft.com/office/drawing/2014/main" val="3959643546"/>
                    </a:ext>
                  </a:extLst>
                </a:gridCol>
                <a:gridCol w="4456212">
                  <a:extLst>
                    <a:ext uri="{9D8B030D-6E8A-4147-A177-3AD203B41FA5}">
                      <a16:colId xmlns:a16="http://schemas.microsoft.com/office/drawing/2014/main" val="4192903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Mitigation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514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How will overflow/underflow ALU results be handled?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Limited by range of values that an integer type can represent in C (-32,768 to 32,767) </a:t>
                      </a:r>
                      <a:endParaRPr lang="en-US" sz="1100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42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How will simultaneous keypad presses be handled?  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Software de-bouncing wait time can be increased in the main program to mitigate this issue.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49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'Clear' operator not identified as part of requirements.  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Tahoma"/>
                        </a:rPr>
                        <a:t>Will likely implement and evaluate necessity of a 'clear' key to empty display and buffer.</a:t>
                      </a:r>
                    </a:p>
                    <a:p>
                      <a:pPr lvl="0">
                        <a:buNone/>
                      </a:pP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670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Tahoma"/>
                        </a:rPr>
                        <a:t>Determine if 'V0' pin needs to be connected on LCD display.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Determined that this pin is used to control contrast of LCD display, which is required for visibility of characters.  Requires connection to potentiometer to control input voltage.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85916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5C979FB-D6FC-0150-FA70-3D75BE8BDBC4}"/>
              </a:ext>
            </a:extLst>
          </p:cNvPr>
          <p:cNvSpPr txBox="1"/>
          <p:nvPr/>
        </p:nvSpPr>
        <p:spPr>
          <a:xfrm>
            <a:off x="2356624" y="4328495"/>
            <a:ext cx="4430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Risk Levels: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/>
              <a:t>Low:  Little to no operational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/>
              <a:t>Medium:  Some loss of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/>
              <a:t>High:  Catastrophic, no functionality or potential damage to design</a:t>
            </a:r>
          </a:p>
        </p:txBody>
      </p:sp>
    </p:spTree>
    <p:extLst>
      <p:ext uri="{BB962C8B-B14F-4D97-AF65-F5344CB8AC3E}">
        <p14:creationId xmlns:p14="http://schemas.microsoft.com/office/powerpoint/2010/main" val="728474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C85372F-9F06-4522-97C3-90BD96477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Copyright The Johns Hopkins University 2022.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153B5-487A-0AF8-DD76-2586A97EF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/>
              <a:t>System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0D633-37AA-B3C7-F7F9-0BF60AD320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9119" y="1069749"/>
            <a:ext cx="8085415" cy="3997755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dirty="0">
                <a:latin typeface="Tahoma"/>
                <a:ea typeface="Tahoma"/>
                <a:cs typeface="Tahoma"/>
              </a:rPr>
              <a:t>The system is a calculator that performs simple integer addition/subtraction and displays the result on an LCD display: </a:t>
            </a:r>
            <a:endParaRPr lang="en-US" dirty="0"/>
          </a:p>
          <a:p>
            <a:pPr lvl="1"/>
            <a:r>
              <a:rPr lang="en-US" b="1" dirty="0">
                <a:latin typeface="Tahoma"/>
                <a:ea typeface="Tahoma"/>
                <a:cs typeface="Tahoma"/>
              </a:rPr>
              <a:t>Inputs:</a:t>
            </a:r>
            <a:r>
              <a:rPr lang="en-US" dirty="0">
                <a:latin typeface="Tahoma"/>
                <a:ea typeface="Tahoma"/>
                <a:cs typeface="Tahoma"/>
              </a:rPr>
              <a:t> The user shall provide keypad presses which are captured by the microcontroller's GPIO pins connected to the keypad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5000000000000000000" pitchFamily="2" charset="2"/>
            </a:pPr>
            <a:r>
              <a:rPr lang="en-US" b="1" dirty="0">
                <a:latin typeface="Tahoma"/>
                <a:ea typeface="Tahoma"/>
                <a:cs typeface="Tahoma"/>
              </a:rPr>
              <a:t>Function: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</a:p>
          <a:p>
            <a:pPr lvl="1">
              <a:buFont typeface="Courier New" panose="05000000000000000000" pitchFamily="2" charset="2"/>
            </a:pPr>
            <a:r>
              <a:rPr lang="en-US" dirty="0">
                <a:latin typeface="Tahoma"/>
                <a:ea typeface="Tahoma"/>
                <a:cs typeface="Tahoma"/>
              </a:rPr>
              <a:t>Each keypad input is decoded and identified as operator, operand, or command</a:t>
            </a:r>
            <a:endParaRPr lang="en-US" dirty="0">
              <a:ea typeface="Tahoma"/>
              <a:cs typeface="Tahoma"/>
            </a:endParaRPr>
          </a:p>
          <a:p>
            <a:pPr lvl="1">
              <a:buFont typeface="Courier New" panose="05000000000000000000" pitchFamily="2" charset="2"/>
            </a:pPr>
            <a:r>
              <a:rPr lang="en-US" dirty="0">
                <a:latin typeface="Tahoma"/>
                <a:ea typeface="Tahoma"/>
                <a:cs typeface="Tahoma"/>
              </a:rPr>
              <a:t>Operators and operands are buffered and displayed on the LCD in real-time Operands are constructed from a series of digit keypresses.  </a:t>
            </a:r>
            <a:endParaRPr lang="en-US">
              <a:latin typeface="Tahoma"/>
              <a:ea typeface="Tahoma"/>
              <a:cs typeface="Tahoma"/>
            </a:endParaRPr>
          </a:p>
          <a:p>
            <a:pPr lvl="1">
              <a:buFont typeface="Courier New" panose="05000000000000000000" pitchFamily="2" charset="2"/>
            </a:pPr>
            <a:r>
              <a:rPr lang="en-US" dirty="0">
                <a:latin typeface="Tahoma"/>
                <a:ea typeface="Tahoma"/>
                <a:cs typeface="Tahoma"/>
              </a:rPr>
              <a:t>An equal or operator command keypress instructs the ALU to perform the arithmetic operation.</a:t>
            </a:r>
            <a:endParaRPr lang="en-US" dirty="0">
              <a:ea typeface="Tahoma"/>
              <a:cs typeface="Tahoma"/>
            </a:endParaRPr>
          </a:p>
          <a:p>
            <a:pPr lvl="1"/>
            <a:r>
              <a:rPr lang="en-US" b="1" dirty="0">
                <a:latin typeface="Tahoma"/>
                <a:ea typeface="Tahoma"/>
                <a:cs typeface="Tahoma"/>
              </a:rPr>
              <a:t>Outputs:</a:t>
            </a:r>
            <a:r>
              <a:rPr lang="en-US" dirty="0">
                <a:latin typeface="Tahoma"/>
                <a:ea typeface="Tahoma"/>
                <a:cs typeface="Tahoma"/>
              </a:rPr>
              <a:t> The LCD driver converts the ALU result into a binary format to be shown on the LCD display.  GPIO functions are used to drive the pins connected to the LCD display.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415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computer hardware system&#10;&#10;Description automatically generated">
            <a:extLst>
              <a:ext uri="{FF2B5EF4-FFF2-40B4-BE49-F238E27FC236}">
                <a16:creationId xmlns:a16="http://schemas.microsoft.com/office/drawing/2014/main" id="{C5A66AA7-B5BC-909E-407A-D96BE47ED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94" y="957755"/>
            <a:ext cx="7020618" cy="4046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BA783D-AD25-2426-6A67-BD3A9EF0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System Block Diagram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AE87A3-99B4-6562-DC0D-FD717ED17911}"/>
              </a:ext>
            </a:extLst>
          </p:cNvPr>
          <p:cNvCxnSpPr/>
          <p:nvPr/>
        </p:nvCxnSpPr>
        <p:spPr>
          <a:xfrm>
            <a:off x="1617424" y="3084536"/>
            <a:ext cx="577040" cy="43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214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F8989-0A1D-C6EA-685E-630C37819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System Schematic</a:t>
            </a: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B9917591-F67D-CAFC-511D-DE564730F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077592"/>
            <a:ext cx="5403850" cy="388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13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E39B-445B-0177-E902-EB5DD7CA9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/>
              <a:t>Subsystems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19F12-C44C-A539-6D65-C5656C1AA8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892" y="1119641"/>
            <a:ext cx="7708753" cy="3740921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b="1" dirty="0">
                <a:latin typeface="Tahoma"/>
                <a:ea typeface="Tahoma"/>
                <a:cs typeface="Tahoma"/>
              </a:rPr>
              <a:t>Keypad</a:t>
            </a:r>
            <a:endParaRPr lang="en-US"/>
          </a:p>
          <a:p>
            <a:pPr lvl="1"/>
            <a:r>
              <a:rPr lang="en-US" dirty="0">
                <a:latin typeface="Tahoma"/>
                <a:ea typeface="Tahoma"/>
                <a:cs typeface="Tahoma"/>
              </a:rPr>
              <a:t>4x4 array of keys which are connected to MCU</a:t>
            </a:r>
          </a:p>
          <a:p>
            <a:pPr marL="229870" indent="-229870"/>
            <a:r>
              <a:rPr lang="en-US" b="1" dirty="0">
                <a:latin typeface="Tahoma"/>
                <a:ea typeface="Tahoma"/>
                <a:cs typeface="Tahoma"/>
              </a:rPr>
              <a:t>Decoder/Buffers</a:t>
            </a:r>
            <a:endParaRPr lang="en-US" b="1" dirty="0">
              <a:ea typeface="Tahoma"/>
              <a:cs typeface="Tahoma"/>
            </a:endParaRPr>
          </a:p>
          <a:p>
            <a:pPr lvl="1"/>
            <a:r>
              <a:rPr lang="en-US" dirty="0">
                <a:latin typeface="Tahoma"/>
                <a:ea typeface="Tahoma"/>
                <a:cs typeface="Tahoma"/>
              </a:rPr>
              <a:t>Decodes keypad inputs and stores into buffer</a:t>
            </a:r>
          </a:p>
          <a:p>
            <a:pPr marL="229870" indent="-229870"/>
            <a:r>
              <a:rPr lang="en-US" b="1" dirty="0">
                <a:latin typeface="Tahoma"/>
                <a:ea typeface="Tahoma"/>
                <a:cs typeface="Tahoma"/>
              </a:rPr>
              <a:t>ALU</a:t>
            </a:r>
            <a:endParaRPr lang="en-US" b="1" dirty="0">
              <a:ea typeface="Tahoma"/>
              <a:cs typeface="Tahoma"/>
            </a:endParaRPr>
          </a:p>
          <a:p>
            <a:pPr lvl="1"/>
            <a:r>
              <a:rPr lang="en-US" dirty="0">
                <a:latin typeface="Tahoma"/>
                <a:ea typeface="Tahoma"/>
                <a:cs typeface="Tahoma"/>
              </a:rPr>
              <a:t>Performs integer addition/subtraction</a:t>
            </a:r>
          </a:p>
          <a:p>
            <a:pPr marL="229870" indent="-229870"/>
            <a:r>
              <a:rPr lang="en-US" b="1" dirty="0">
                <a:latin typeface="Tahoma"/>
                <a:ea typeface="Tahoma"/>
                <a:cs typeface="Tahoma"/>
              </a:rPr>
              <a:t>LCD &amp; GPIO Drivers</a:t>
            </a:r>
            <a:endParaRPr lang="en-US" b="1" dirty="0">
              <a:ea typeface="Tahoma"/>
              <a:cs typeface="Tahoma"/>
            </a:endParaRPr>
          </a:p>
          <a:p>
            <a:pPr lvl="1"/>
            <a:r>
              <a:rPr lang="en-US" dirty="0">
                <a:latin typeface="Tahoma"/>
                <a:ea typeface="Tahoma"/>
                <a:cs typeface="Tahoma"/>
              </a:rPr>
              <a:t>Converts strings into format that can be driven out on GPIO</a:t>
            </a:r>
          </a:p>
          <a:p>
            <a:pPr marL="229870" indent="-229870"/>
            <a:r>
              <a:rPr lang="en-US" b="1" dirty="0">
                <a:latin typeface="Tahoma"/>
                <a:ea typeface="Tahoma"/>
                <a:cs typeface="Tahoma"/>
              </a:rPr>
              <a:t>LCD Display</a:t>
            </a:r>
            <a:endParaRPr lang="en-US" b="1" dirty="0">
              <a:ea typeface="Tahoma"/>
              <a:cs typeface="Tahoma"/>
            </a:endParaRPr>
          </a:p>
          <a:p>
            <a:pPr lvl="1"/>
            <a:r>
              <a:rPr lang="en-US" dirty="0">
                <a:latin typeface="Tahoma"/>
                <a:ea typeface="Tahoma"/>
                <a:cs typeface="Tahoma"/>
              </a:rPr>
              <a:t>Displays data on LCD screen and has a controller which can be configured into different modes of operation</a:t>
            </a:r>
            <a:endParaRPr lang="en-US" dirty="0">
              <a:latin typeface="Tahoma" panose="020B0604030504040204" pitchFamily="34" charset="0"/>
              <a:ea typeface="Tahoma"/>
              <a:cs typeface="Tahoma"/>
            </a:endParaRPr>
          </a:p>
          <a:p>
            <a:pPr lvl="1"/>
            <a:endParaRPr lang="en-US" dirty="0">
              <a:ea typeface="Tahoma"/>
              <a:cs typeface="Tahoma"/>
            </a:endParaRPr>
          </a:p>
          <a:p>
            <a:pPr lvl="1">
              <a:buFont typeface="Wingdings,Sans-Serif" panose="02070309020205020404" pitchFamily="49" charset="0"/>
            </a:pPr>
            <a:endParaRPr lang="en-US" dirty="0">
              <a:ea typeface="Tahoma"/>
              <a:cs typeface="Tahoma"/>
            </a:endParaRPr>
          </a:p>
          <a:p>
            <a:pPr lvl="1"/>
            <a:endParaRPr lang="en-US" dirty="0"/>
          </a:p>
          <a:p>
            <a:pPr marL="229870" indent="-22987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25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E39B-445B-0177-E902-EB5DD7CA9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/>
              <a:t>Keypad Subsystem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19F12-C44C-A539-6D65-C5656C1AA8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892" y="1119641"/>
            <a:ext cx="5373058" cy="3740921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b="1" dirty="0">
                <a:latin typeface="Tahoma"/>
                <a:ea typeface="Tahoma"/>
                <a:cs typeface="Tahoma"/>
              </a:rPr>
              <a:t>Description</a:t>
            </a:r>
          </a:p>
          <a:p>
            <a:pPr lvl="1"/>
            <a:r>
              <a:rPr lang="en-US" dirty="0">
                <a:latin typeface="Tahoma"/>
                <a:ea typeface="Tahoma"/>
                <a:cs typeface="Tahoma"/>
              </a:rPr>
              <a:t>A 4x4 array of switches where each row is connected to each column via a switch</a:t>
            </a:r>
            <a:endParaRPr lang="en-US" dirty="0">
              <a:ea typeface="Tahoma"/>
              <a:cs typeface="Tahoma"/>
            </a:endParaRPr>
          </a:p>
          <a:p>
            <a:pPr lvl="1"/>
            <a:r>
              <a:rPr lang="en-US" dirty="0">
                <a:latin typeface="Tahoma"/>
                <a:ea typeface="Tahoma"/>
                <a:cs typeface="Tahoma"/>
              </a:rPr>
              <a:t>Keypad has 4 row pins and 4 column pins</a:t>
            </a:r>
          </a:p>
          <a:p>
            <a:pPr marL="229870" indent="-229870">
              <a:buFont typeface="Wingdings" panose="02070309020205020404" pitchFamily="49" charset="0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Inputs</a:t>
            </a:r>
          </a:p>
          <a:p>
            <a:pPr lvl="1"/>
            <a:r>
              <a:rPr lang="en-US" dirty="0">
                <a:latin typeface="Tahoma"/>
                <a:ea typeface="Tahoma"/>
                <a:cs typeface="Tahoma"/>
              </a:rPr>
              <a:t>User input, physical press of a key</a:t>
            </a:r>
          </a:p>
          <a:p>
            <a:pPr marL="229870" indent="-229870">
              <a:buFont typeface="Wingdings" panose="02070309020205020404" pitchFamily="49" charset="0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Outputs</a:t>
            </a:r>
          </a:p>
          <a:p>
            <a:pPr lvl="1"/>
            <a:r>
              <a:rPr lang="en-US" dirty="0">
                <a:latin typeface="Tahoma"/>
                <a:ea typeface="Tahoma"/>
                <a:cs typeface="Tahoma"/>
              </a:rPr>
              <a:t>Row pins connected to MCU GPIO output pins </a:t>
            </a:r>
          </a:p>
          <a:p>
            <a:pPr lvl="1"/>
            <a:r>
              <a:rPr lang="en-US" dirty="0">
                <a:latin typeface="Tahoma"/>
                <a:ea typeface="Tahoma"/>
                <a:cs typeface="Tahoma"/>
              </a:rPr>
              <a:t>Column pins connected to GPIO input pins </a:t>
            </a:r>
          </a:p>
          <a:p>
            <a:pPr lvl="1"/>
            <a:r>
              <a:rPr lang="en-US" dirty="0">
                <a:latin typeface="Tahoma"/>
                <a:ea typeface="Tahoma"/>
                <a:cs typeface="Tahoma"/>
              </a:rPr>
              <a:t>GPIO input pins are configured as external interrupts</a:t>
            </a:r>
            <a:endParaRPr lang="en-US" dirty="0">
              <a:ea typeface="Tahoma"/>
              <a:cs typeface="Tahoma"/>
            </a:endParaRPr>
          </a:p>
          <a:p>
            <a:pPr lvl="1"/>
            <a:endParaRPr lang="en-US" dirty="0">
              <a:ea typeface="Tahoma"/>
              <a:cs typeface="Tahoma"/>
            </a:endParaRPr>
          </a:p>
          <a:p>
            <a:pPr lvl="1">
              <a:buFont typeface="Wingdings,Sans-Serif" panose="02070309020205020404" pitchFamily="49" charset="0"/>
            </a:pPr>
            <a:endParaRPr lang="en-US" dirty="0">
              <a:ea typeface="Tahoma"/>
              <a:cs typeface="Tahoma"/>
            </a:endParaRPr>
          </a:p>
          <a:p>
            <a:pPr lvl="1"/>
            <a:endParaRPr lang="en-US" dirty="0"/>
          </a:p>
          <a:p>
            <a:pPr marL="229870" indent="-229870"/>
            <a:endParaRPr lang="en-US"/>
          </a:p>
        </p:txBody>
      </p:sp>
      <p:pic>
        <p:nvPicPr>
          <p:cNvPr id="4" name="Picture 3" descr="A diagram of a circuit diagram&#10;&#10;Description automatically generated">
            <a:extLst>
              <a:ext uri="{FF2B5EF4-FFF2-40B4-BE49-F238E27FC236}">
                <a16:creationId xmlns:a16="http://schemas.microsoft.com/office/drawing/2014/main" id="{F687DED1-4433-8895-B950-7A13D5817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136" y="145522"/>
            <a:ext cx="2743200" cy="2639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3820E0-DD92-5818-FFAA-6BB42551638D}"/>
              </a:ext>
            </a:extLst>
          </p:cNvPr>
          <p:cNvSpPr txBox="1"/>
          <p:nvPr/>
        </p:nvSpPr>
        <p:spPr>
          <a:xfrm>
            <a:off x="5734050" y="3003550"/>
            <a:ext cx="2743200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Keypad mapping: ​</a:t>
            </a:r>
          </a:p>
          <a:p>
            <a:r>
              <a:rPr lang="en-US" sz="1600" dirty="0"/>
              <a:t>"A": add ​</a:t>
            </a:r>
            <a:endParaRPr lang="en-US" sz="1600" dirty="0">
              <a:ea typeface="Tahoma"/>
              <a:cs typeface="Tahoma"/>
            </a:endParaRPr>
          </a:p>
          <a:p>
            <a:r>
              <a:rPr lang="en-US" sz="1600" dirty="0"/>
              <a:t>"B": subtract​</a:t>
            </a:r>
            <a:endParaRPr lang="en-US" sz="1600" dirty="0">
              <a:ea typeface="Tahoma"/>
              <a:cs typeface="Tahoma"/>
            </a:endParaRPr>
          </a:p>
          <a:p>
            <a:r>
              <a:rPr lang="en-US" sz="1600" dirty="0"/>
              <a:t>"C": clear​</a:t>
            </a:r>
            <a:endParaRPr lang="en-US" sz="1600" dirty="0">
              <a:ea typeface="Tahoma"/>
              <a:cs typeface="Tahoma"/>
            </a:endParaRPr>
          </a:p>
          <a:p>
            <a:r>
              <a:rPr lang="en-US" sz="1600" dirty="0"/>
              <a:t>"D": equate, perform operation​</a:t>
            </a:r>
          </a:p>
          <a:p>
            <a:r>
              <a:rPr lang="en-US" sz="1600" dirty="0">
                <a:ea typeface="Tahoma"/>
                <a:cs typeface="Tahoma"/>
              </a:rPr>
              <a:t>"*": Shift display left</a:t>
            </a:r>
          </a:p>
          <a:p>
            <a:r>
              <a:rPr lang="en-US" sz="1600" dirty="0">
                <a:ea typeface="Tahoma"/>
                <a:cs typeface="Tahoma"/>
              </a:rPr>
              <a:t>"#": Shift display right</a:t>
            </a:r>
          </a:p>
          <a:p>
            <a:endParaRPr lang="en-US"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719832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E39B-445B-0177-E902-EB5DD7CA9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/>
              <a:t>Decoder &amp; Buffers Subsystems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19F12-C44C-A539-6D65-C5656C1AA8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0321" y="1155927"/>
            <a:ext cx="8257772" cy="3740921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b="1" dirty="0">
                <a:latin typeface="Tahoma"/>
                <a:ea typeface="Tahoma"/>
                <a:cs typeface="Tahoma"/>
              </a:rPr>
              <a:t>Decoder</a:t>
            </a:r>
          </a:p>
          <a:p>
            <a:pPr lvl="1"/>
            <a:r>
              <a:rPr lang="en-US" dirty="0">
                <a:ea typeface="Tahoma"/>
                <a:cs typeface="Tahoma"/>
              </a:rPr>
              <a:t>Inputs: </a:t>
            </a:r>
          </a:p>
          <a:p>
            <a:pPr lvl="2" indent="-285750">
              <a:buFont typeface="Arial" panose="02070309020205020404" pitchFamily="49" charset="0"/>
            </a:pPr>
            <a:r>
              <a:rPr lang="en-US" dirty="0">
                <a:ea typeface="Tahoma"/>
                <a:cs typeface="Tahoma"/>
              </a:rPr>
              <a:t>Column pins generate an external interrupt in the program</a:t>
            </a:r>
          </a:p>
          <a:p>
            <a:pPr lvl="1"/>
            <a:r>
              <a:rPr lang="en-US" dirty="0">
                <a:ea typeface="Tahoma"/>
                <a:cs typeface="Tahoma"/>
              </a:rPr>
              <a:t>Outputs: </a:t>
            </a:r>
          </a:p>
          <a:p>
            <a:pPr lvl="1"/>
            <a:r>
              <a:rPr lang="en-US" dirty="0">
                <a:ea typeface="Tahoma"/>
                <a:cs typeface="Tahoma"/>
              </a:rPr>
              <a:t>Row pins are driven to known values </a:t>
            </a:r>
          </a:p>
          <a:p>
            <a:pPr lvl="2"/>
            <a:r>
              <a:rPr lang="en-US" dirty="0">
                <a:ea typeface="Tahoma"/>
                <a:cs typeface="Tahoma"/>
              </a:rPr>
              <a:t>Decoded keypress string</a:t>
            </a:r>
            <a:endParaRPr lang="en-US"/>
          </a:p>
          <a:p>
            <a:pPr lvl="1"/>
            <a:endParaRPr lang="en-US" dirty="0">
              <a:ea typeface="Tahoma"/>
              <a:cs typeface="Tahoma"/>
            </a:endParaRPr>
          </a:p>
          <a:p>
            <a:pPr marL="229870" indent="-229870">
              <a:buFont typeface="Wingdings" panose="02070309020205020404" pitchFamily="49" charset="0"/>
              <a:buChar char="§"/>
            </a:pPr>
            <a:r>
              <a:rPr lang="en-US" b="1" dirty="0">
                <a:latin typeface="Tahoma"/>
                <a:ea typeface="Tahoma"/>
                <a:cs typeface="Tahoma"/>
              </a:rPr>
              <a:t>Buffers</a:t>
            </a:r>
            <a:endParaRPr lang="en-US">
              <a:ea typeface="Tahoma"/>
              <a:cs typeface="Tahoma"/>
            </a:endParaRPr>
          </a:p>
          <a:p>
            <a:pPr lvl="1"/>
            <a:r>
              <a:rPr lang="en-US" dirty="0">
                <a:ea typeface="Tahoma"/>
                <a:cs typeface="Tahoma"/>
              </a:rPr>
              <a:t>Inputs:</a:t>
            </a:r>
          </a:p>
          <a:p>
            <a:pPr lvl="2" indent="-285750">
              <a:buFont typeface="Arial" panose="02070309020205020404" pitchFamily="49" charset="0"/>
            </a:pPr>
            <a:r>
              <a:rPr lang="en-US" dirty="0">
                <a:ea typeface="Tahoma"/>
                <a:cs typeface="Tahoma"/>
              </a:rPr>
              <a:t>A series of digit keypresses </a:t>
            </a:r>
          </a:p>
          <a:p>
            <a:pPr lvl="1"/>
            <a:r>
              <a:rPr lang="en-US" dirty="0">
                <a:ea typeface="Tahoma"/>
                <a:cs typeface="Tahoma"/>
              </a:rPr>
              <a:t>Outputs:</a:t>
            </a:r>
          </a:p>
          <a:p>
            <a:pPr lvl="2">
              <a:buFont typeface="Arial" panose="02070309020205020404" pitchFamily="49" charset="0"/>
              <a:buChar char="•"/>
            </a:pPr>
            <a:r>
              <a:rPr lang="en-US" dirty="0">
                <a:ea typeface="Tahoma"/>
                <a:cs typeface="Tahoma"/>
              </a:rPr>
              <a:t>Operands are constructed by buffering a series of digit keypresses until an operator key is pressed</a:t>
            </a:r>
          </a:p>
          <a:p>
            <a:pPr lvl="1"/>
            <a:endParaRPr lang="en-US" dirty="0">
              <a:ea typeface="Tahoma"/>
              <a:cs typeface="Tahoma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dirty="0">
              <a:ea typeface="Tahoma"/>
              <a:cs typeface="Tahoma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dirty="0">
              <a:ea typeface="Tahoma"/>
              <a:cs typeface="Tahoma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dirty="0">
              <a:ea typeface="Tahoma"/>
              <a:cs typeface="Tahoma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dirty="0">
              <a:ea typeface="Tahoma"/>
              <a:cs typeface="Tahoma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dirty="0">
              <a:ea typeface="Tahoma"/>
              <a:cs typeface="Tahoma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dirty="0">
              <a:ea typeface="Tahoma"/>
              <a:cs typeface="Tahoma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dirty="0">
              <a:ea typeface="Tahoma"/>
              <a:cs typeface="Tahoma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dirty="0">
              <a:ea typeface="Tahoma"/>
              <a:cs typeface="Tahoma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dirty="0">
              <a:ea typeface="Tahoma"/>
              <a:cs typeface="Tahoma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dirty="0">
              <a:ea typeface="Tahoma"/>
              <a:cs typeface="Tahoma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dirty="0">
              <a:ea typeface="Tahoma"/>
              <a:cs typeface="Tahoma"/>
            </a:endParaRPr>
          </a:p>
          <a:p>
            <a:pPr marL="685800" lvl="1" indent="-342900">
              <a:buFont typeface="Courier New" panose="02070309020205020404" pitchFamily="49" charset="0"/>
              <a:buAutoNum type="arabicPeriod"/>
            </a:pPr>
            <a:endParaRPr lang="en-US" dirty="0">
              <a:ea typeface="Tahoma"/>
              <a:cs typeface="Tahoma"/>
            </a:endParaRPr>
          </a:p>
          <a:p>
            <a:pPr lvl="1">
              <a:buFont typeface="Wingdings,Sans-Serif" panose="02070309020205020404" pitchFamily="49" charset="0"/>
            </a:pPr>
            <a:endParaRPr lang="en-US" dirty="0">
              <a:ea typeface="Tahoma"/>
              <a:cs typeface="Tahoma"/>
            </a:endParaRPr>
          </a:p>
          <a:p>
            <a:pPr lvl="1"/>
            <a:endParaRPr lang="en-US" dirty="0"/>
          </a:p>
          <a:p>
            <a:pPr marL="229870" indent="-22987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3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4FE0B-968B-D2B5-083B-761E3A19B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ea typeface="Tahoma"/>
                <a:cs typeface="Tahoma"/>
              </a:rPr>
              <a:t>Arithmetic Logic Unit (ALU) Subsystem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BA042-1914-DF37-7C4B-3AAFCBAA44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3404144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>
              <a:buFont typeface="Wingdings,Sans-Serif" panose="05000000000000000000" pitchFamily="2" charset="2"/>
            </a:pPr>
            <a:r>
              <a:rPr lang="en-US" b="1" dirty="0">
                <a:latin typeface="Tahoma"/>
                <a:ea typeface="Tahoma"/>
                <a:cs typeface="Tahoma"/>
              </a:rPr>
              <a:t>Description</a:t>
            </a:r>
            <a:endParaRPr lang="en-US" dirty="0">
              <a:latin typeface="Tahoma"/>
              <a:ea typeface="Tahoma"/>
              <a:cs typeface="Tahoma"/>
            </a:endParaRPr>
          </a:p>
          <a:p>
            <a:pPr marL="342900" lvl="1" indent="0">
              <a:buNone/>
            </a:pPr>
            <a:r>
              <a:rPr lang="en-US" dirty="0"/>
              <a:t>Performs specified addition or subtraction on integer operands</a:t>
            </a:r>
          </a:p>
          <a:p>
            <a:pPr marL="342900" lvl="1" indent="0">
              <a:buNone/>
            </a:pPr>
            <a:r>
              <a:rPr lang="en-US" dirty="0"/>
              <a:t>Provides result to LCD display driver </a:t>
            </a:r>
            <a:endParaRPr lang="en-US" dirty="0">
              <a:ea typeface="Tahoma"/>
              <a:cs typeface="Tahoma"/>
            </a:endParaRPr>
          </a:p>
          <a:p>
            <a:pPr marL="229870" indent="-229870">
              <a:buFont typeface="Wingdings" panose="02070309020205020404" pitchFamily="49" charset="0"/>
              <a:buChar char="§"/>
            </a:pPr>
            <a:r>
              <a:rPr lang="en-US" b="1" dirty="0">
                <a:latin typeface="Tahoma"/>
                <a:ea typeface="Tahoma"/>
                <a:cs typeface="Tahoma"/>
              </a:rPr>
              <a:t>Inputs</a:t>
            </a:r>
          </a:p>
          <a:p>
            <a:pPr lvl="1"/>
            <a:r>
              <a:rPr lang="en-US" dirty="0">
                <a:latin typeface="Tahoma"/>
                <a:ea typeface="Tahoma"/>
                <a:cs typeface="Tahoma"/>
              </a:rPr>
              <a:t>Operand, Operator, and Result register</a:t>
            </a:r>
            <a:endParaRPr lang="en-US" dirty="0">
              <a:latin typeface="Tahoma" panose="020B0604030504040204" pitchFamily="34" charset="0"/>
              <a:ea typeface="Tahoma"/>
              <a:cs typeface="Tahoma"/>
            </a:endParaRPr>
          </a:p>
          <a:p>
            <a:pPr marL="229870" indent="-229870">
              <a:buFont typeface="Wingdings" panose="02070309020205020404" pitchFamily="49" charset="0"/>
              <a:buChar char="§"/>
            </a:pPr>
            <a:r>
              <a:rPr lang="en-US" b="1" dirty="0">
                <a:latin typeface="Tahoma"/>
                <a:ea typeface="Tahoma"/>
                <a:cs typeface="Tahoma"/>
              </a:rPr>
              <a:t>Function</a:t>
            </a:r>
            <a:endParaRPr lang="en-US" b="1" dirty="0">
              <a:ea typeface="Tahoma"/>
              <a:cs typeface="Tahoma"/>
            </a:endParaRPr>
          </a:p>
          <a:p>
            <a:pPr lvl="1"/>
            <a:r>
              <a:rPr lang="en-US" dirty="0">
                <a:latin typeface="Tahoma"/>
                <a:ea typeface="Tahoma"/>
                <a:cs typeface="Tahoma"/>
              </a:rPr>
              <a:t>First calculation require two operands </a:t>
            </a:r>
          </a:p>
          <a:p>
            <a:pPr lvl="1"/>
            <a:r>
              <a:rPr lang="en-US" dirty="0">
                <a:latin typeface="Tahoma"/>
                <a:ea typeface="Tahoma"/>
                <a:cs typeface="Tahoma"/>
              </a:rPr>
              <a:t>Result is stored in register</a:t>
            </a:r>
          </a:p>
          <a:p>
            <a:pPr lvl="1"/>
            <a:r>
              <a:rPr lang="en-US" dirty="0">
                <a:ea typeface="Tahoma"/>
                <a:cs typeface="Tahoma"/>
              </a:rPr>
              <a:t>Subsequent calculations use current operand and result register</a:t>
            </a:r>
          </a:p>
          <a:p>
            <a:pPr marL="229870" indent="-229870">
              <a:buFont typeface="Arial" panose="05000000000000000000" pitchFamily="2" charset="2"/>
              <a:buChar char="•"/>
            </a:pPr>
            <a:r>
              <a:rPr lang="en-US" b="1" dirty="0">
                <a:latin typeface="Tahoma"/>
                <a:ea typeface="Tahoma"/>
                <a:cs typeface="Tahoma"/>
              </a:rPr>
              <a:t>Outputs</a:t>
            </a:r>
          </a:p>
          <a:p>
            <a:pPr lvl="1">
              <a:buFont typeface="Arial" panose="05000000000000000000" pitchFamily="2" charset="2"/>
              <a:buChar char="•"/>
            </a:pPr>
            <a:r>
              <a:rPr lang="en-US" dirty="0">
                <a:latin typeface="Tahoma"/>
                <a:ea typeface="Tahoma"/>
                <a:cs typeface="Tahoma"/>
              </a:rPr>
              <a:t>Integer operation result converted into a string format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Arial" panose="05000000000000000000" pitchFamily="2" charset="2"/>
              <a:buChar char="•"/>
            </a:pPr>
            <a:r>
              <a:rPr lang="en-US" dirty="0">
                <a:ea typeface="Tahoma"/>
                <a:cs typeface="Tahoma"/>
              </a:rPr>
              <a:t>Sent to LCD driver block</a:t>
            </a:r>
          </a:p>
          <a:p>
            <a:pPr marL="229870" indent="-229870">
              <a:buFont typeface="Wingdings,Sans-Serif" panose="05000000000000000000" pitchFamily="2" charset="2"/>
            </a:pPr>
            <a:endParaRPr lang="en-US" b="1" dirty="0"/>
          </a:p>
          <a:p>
            <a:pPr marL="229870" indent="-22987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81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0AD86-3B7F-E383-369B-DD501CA88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solidFill>
                  <a:srgbClr val="000000"/>
                </a:solidFill>
                <a:ea typeface="Tahoma"/>
                <a:cs typeface="Tahoma"/>
              </a:rPr>
              <a:t>LCD Driver Subsystem</a:t>
            </a:r>
            <a:endParaRPr lang="en-US" b="0" dirty="0">
              <a:solidFill>
                <a:srgbClr val="000000"/>
              </a:solidFill>
              <a:ea typeface="Tahoma"/>
              <a:cs typeface="Tahom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B9DD3-4A28-5274-7FF6-0E1927BF47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073150"/>
            <a:ext cx="8085415" cy="3785144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b="1" dirty="0">
                <a:latin typeface="Tahoma"/>
                <a:ea typeface="Tahoma"/>
                <a:cs typeface="Tahoma"/>
              </a:rPr>
              <a:t>Description</a:t>
            </a:r>
          </a:p>
          <a:p>
            <a:pPr lvl="1">
              <a:buFont typeface="Courier New" panose="05000000000000000000" pitchFamily="2" charset="2"/>
              <a:buChar char="o"/>
            </a:pPr>
            <a:r>
              <a:rPr lang="en-US" dirty="0">
                <a:ea typeface="Tahoma"/>
                <a:cs typeface="Tahoma"/>
              </a:rPr>
              <a:t>Displays operands, operators and operation result on LCD display in real-time</a:t>
            </a:r>
          </a:p>
          <a:p>
            <a:pPr marL="229870" indent="-229870"/>
            <a:r>
              <a:rPr lang="en-US" b="1" dirty="0">
                <a:latin typeface="Tahoma"/>
                <a:ea typeface="Tahoma"/>
                <a:cs typeface="Tahoma"/>
              </a:rPr>
              <a:t>Inputs</a:t>
            </a:r>
            <a:endParaRPr lang="en-US" b="1">
              <a:ea typeface="Tahoma"/>
              <a:cs typeface="Tahoma"/>
            </a:endParaRPr>
          </a:p>
          <a:p>
            <a:pPr lvl="1"/>
            <a:r>
              <a:rPr lang="en-US" dirty="0">
                <a:latin typeface="Tahoma"/>
                <a:ea typeface="Tahoma"/>
                <a:cs typeface="Tahoma"/>
              </a:rPr>
              <a:t>String-formatted operands and operators</a:t>
            </a:r>
            <a:endParaRPr lang="en-US" dirty="0">
              <a:latin typeface="Tahoma" panose="020B0604030504040204" pitchFamily="34" charset="0"/>
              <a:ea typeface="Tahoma"/>
              <a:cs typeface="Tahoma"/>
            </a:endParaRPr>
          </a:p>
          <a:p>
            <a:pPr lvl="1"/>
            <a:r>
              <a:rPr lang="en-US" dirty="0">
                <a:ea typeface="Tahoma"/>
                <a:cs typeface="Tahoma"/>
              </a:rPr>
              <a:t>Operation result from ALU</a:t>
            </a:r>
          </a:p>
          <a:p>
            <a:pPr marL="229870" indent="-229870">
              <a:buFont typeface="Wingdings" panose="02070309020205020404" pitchFamily="49" charset="0"/>
              <a:buChar char="§"/>
            </a:pPr>
            <a:r>
              <a:rPr lang="en-US" b="1" dirty="0">
                <a:latin typeface="Tahoma"/>
                <a:ea typeface="Tahoma"/>
                <a:cs typeface="Tahoma"/>
              </a:rPr>
              <a:t>Function</a:t>
            </a:r>
            <a:endParaRPr lang="en-US" b="1">
              <a:ea typeface="Tahoma"/>
              <a:cs typeface="Tahoma"/>
            </a:endParaRPr>
          </a:p>
          <a:p>
            <a:pPr lvl="1">
              <a:buFont typeface="Courier New" panose="05000000000000000000" pitchFamily="2" charset="2"/>
              <a:buChar char="o"/>
            </a:pPr>
            <a:r>
              <a:rPr lang="en-US" dirty="0">
                <a:ea typeface="Tahoma"/>
                <a:cs typeface="Tahoma"/>
              </a:rPr>
              <a:t>Initializes the LCD display microcontroller into 4-bit mode</a:t>
            </a:r>
          </a:p>
          <a:p>
            <a:pPr lvl="1">
              <a:buFont typeface="Courier New" panose="05000000000000000000" pitchFamily="2" charset="2"/>
              <a:buChar char="o"/>
            </a:pPr>
            <a:r>
              <a:rPr lang="en-US" dirty="0">
                <a:ea typeface="Tahoma"/>
                <a:cs typeface="Tahoma"/>
              </a:rPr>
              <a:t>Converts string inputs into an 8-bit binary value which is separated into two 4-bit commands sent to the LCD display</a:t>
            </a:r>
          </a:p>
          <a:p>
            <a:pPr marL="229870" indent="-229870"/>
            <a:r>
              <a:rPr lang="en-US" b="1" dirty="0">
                <a:latin typeface="Tahoma"/>
                <a:ea typeface="Tahoma"/>
                <a:cs typeface="Tahoma"/>
              </a:rPr>
              <a:t>Outputs</a:t>
            </a:r>
          </a:p>
          <a:p>
            <a:pPr lvl="1">
              <a:buFont typeface="Courier New" panose="05000000000000000000" pitchFamily="2" charset="2"/>
              <a:buChar char="o"/>
            </a:pPr>
            <a:r>
              <a:rPr lang="en-US" dirty="0">
                <a:ea typeface="Tahoma"/>
                <a:cs typeface="Tahoma"/>
              </a:rPr>
              <a:t>Two 4-bit messages starting with the four MSBs</a:t>
            </a:r>
          </a:p>
          <a:p>
            <a:pPr lvl="1">
              <a:buFont typeface="Courier New" panose="05000000000000000000" pitchFamily="2" charset="2"/>
              <a:buChar char="o"/>
            </a:pPr>
            <a:r>
              <a:rPr lang="en-US" dirty="0">
                <a:ea typeface="Tahoma"/>
                <a:cs typeface="Tahoma"/>
              </a:rPr>
              <a:t>Sets RS pin high and data pins using the 4-bit input values</a:t>
            </a:r>
            <a:endParaRPr lang="en-US" dirty="0"/>
          </a:p>
          <a:p>
            <a:pPr lvl="1">
              <a:buFont typeface="Courier New" panose="05000000000000000000" pitchFamily="2" charset="2"/>
              <a:buChar char="o"/>
            </a:pPr>
            <a:r>
              <a:rPr lang="en-US" dirty="0">
                <a:ea typeface="Tahoma"/>
                <a:cs typeface="Tahoma"/>
              </a:rPr>
              <a:t>Pulses EN pin on LCD display to clock in each 4-bit message</a:t>
            </a:r>
          </a:p>
          <a:p>
            <a:pPr lvl="1">
              <a:buFont typeface="Courier New" panose="05000000000000000000" pitchFamily="2" charset="2"/>
              <a:buChar char="o"/>
            </a:pPr>
            <a:endParaRPr lang="en-US" dirty="0">
              <a:ea typeface="Tahoma"/>
              <a:cs typeface="Tahoma"/>
            </a:endParaRPr>
          </a:p>
          <a:p>
            <a:pPr lvl="1">
              <a:buFont typeface="Courier New" panose="05000000000000000000" pitchFamily="2" charset="2"/>
              <a:buChar char="o"/>
            </a:pPr>
            <a:endParaRPr lang="en-US" dirty="0">
              <a:ea typeface="Tahoma"/>
              <a:cs typeface="Tahoma"/>
            </a:endParaRPr>
          </a:p>
          <a:p>
            <a:pPr lvl="1">
              <a:buFont typeface="Courier New" panose="05000000000000000000" pitchFamily="2" charset="2"/>
              <a:buChar char="o"/>
            </a:pPr>
            <a:endParaRPr lang="en-US" dirty="0">
              <a:ea typeface="Tahoma"/>
              <a:cs typeface="Tahoma"/>
            </a:endParaRPr>
          </a:p>
          <a:p>
            <a:pPr lvl="1">
              <a:buFont typeface="Courier New" panose="05000000000000000000" pitchFamily="2" charset="2"/>
              <a:buChar char="o"/>
            </a:pPr>
            <a:endParaRPr lang="en-US" dirty="0"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491557825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35EFBDD-86CF-4646-80D0-59F6E2DF7A19}" vid="{6BFC85D2-7689-CA45-83EE-D1B7A4084604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35EFBDD-86CF-4646-80D0-59F6E2DF7A19}" vid="{CBEC1829-AC5B-4245-BD85-FA191D1482B6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35EFBDD-86CF-4646-80D0-59F6E2DF7A19}" vid="{D3733EE8-5B47-A947-B866-FBF8B727DDC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6" ma:contentTypeDescription="Create a new document." ma:contentTypeScope="" ma:versionID="92b4d8589ea70cc3babbccd64bc53cad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72b47f574620adb5caa7d0745a9792d9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A04465-0014-4D33-ABA2-D6924F11FEE0}">
  <ds:schemaRefs>
    <ds:schemaRef ds:uri="168931df-3f45-4445-be76-105235143e52"/>
    <ds:schemaRef ds:uri="e3b5c32c-df6c-443f-b08b-73d85d62f2b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68D0B6D-D256-49F8-BE10-8C26F01F3912}">
  <ds:schemaRefs>
    <ds:schemaRef ds:uri="168931df-3f45-4445-be76-105235143e52"/>
    <ds:schemaRef ds:uri="e3b5c32c-df6c-443f-b08b-73d85d62f2b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Application>Microsoft Office PowerPoint</Application>
  <PresentationFormat>On-screen Show (16:9)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EP Presentation Theme - Simple</vt:lpstr>
      <vt:lpstr>1_EP Presentation Theme - Fancy</vt:lpstr>
      <vt:lpstr>2_EP Presentation Theme - Special</vt:lpstr>
      <vt:lpstr>Final Project Critical Design Review</vt:lpstr>
      <vt:lpstr>System Description</vt:lpstr>
      <vt:lpstr>Overall System Block Diagram</vt:lpstr>
      <vt:lpstr>Overall System Schematic</vt:lpstr>
      <vt:lpstr>Subsystems Overview</vt:lpstr>
      <vt:lpstr>Keypad Subsystem</vt:lpstr>
      <vt:lpstr>Decoder &amp; Buffers Subsystems</vt:lpstr>
      <vt:lpstr>Arithmetic Logic Unit (ALU) Subsystem</vt:lpstr>
      <vt:lpstr>LCD Driver Subsystem</vt:lpstr>
      <vt:lpstr>LCD Initialization</vt:lpstr>
      <vt:lpstr>LCD Message Instructions</vt:lpstr>
      <vt:lpstr>LCD Display</vt:lpstr>
      <vt:lpstr>Handling Consecutive Inputs</vt:lpstr>
      <vt:lpstr>Integration Plan and Schedule</vt:lpstr>
      <vt:lpstr>Prototyping Plan and Schedule</vt:lpstr>
      <vt:lpstr>Parts List</vt:lpstr>
      <vt:lpstr>Risks</vt:lpstr>
      <vt:lpstr>Copyright The Johns Hopkins University 2022. All rights reserved.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Preliminary Design Review</dc:title>
  <dc:creator>E. David Jansing</dc:creator>
  <cp:revision>2303</cp:revision>
  <dcterms:created xsi:type="dcterms:W3CDTF">2022-11-02T14:10:30Z</dcterms:created>
  <dcterms:modified xsi:type="dcterms:W3CDTF">2024-08-07T05:15:08Z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